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4"/>
  </p:sldMasterIdLst>
  <p:notesMasterIdLst>
    <p:notesMasterId r:id="rId31"/>
  </p:notesMasterIdLst>
  <p:sldIdLst>
    <p:sldId id="259" r:id="rId5"/>
    <p:sldId id="314" r:id="rId6"/>
    <p:sldId id="340" r:id="rId7"/>
    <p:sldId id="341" r:id="rId8"/>
    <p:sldId id="262" r:id="rId9"/>
    <p:sldId id="334" r:id="rId10"/>
    <p:sldId id="264" r:id="rId11"/>
    <p:sldId id="318" r:id="rId12"/>
    <p:sldId id="317" r:id="rId13"/>
    <p:sldId id="315" r:id="rId14"/>
    <p:sldId id="320" r:id="rId15"/>
    <p:sldId id="335" r:id="rId16"/>
    <p:sldId id="336" r:id="rId17"/>
    <p:sldId id="337" r:id="rId18"/>
    <p:sldId id="338" r:id="rId19"/>
    <p:sldId id="297" r:id="rId20"/>
    <p:sldId id="322" r:id="rId21"/>
    <p:sldId id="339" r:id="rId22"/>
    <p:sldId id="323" r:id="rId23"/>
    <p:sldId id="324" r:id="rId24"/>
    <p:sldId id="325" r:id="rId25"/>
    <p:sldId id="327" r:id="rId26"/>
    <p:sldId id="332" r:id="rId27"/>
    <p:sldId id="260" r:id="rId28"/>
    <p:sldId id="333" r:id="rId29"/>
    <p:sldId id="31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393"/>
    <a:srgbClr val="8A0000"/>
    <a:srgbClr val="4D4D4D"/>
    <a:srgbClr val="7F7F7F"/>
    <a:srgbClr val="C0C0C0"/>
    <a:srgbClr val="CC66FF"/>
    <a:srgbClr val="5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0" autoAdjust="0"/>
    <p:restoredTop sz="86364" autoAdjust="0"/>
  </p:normalViewPr>
  <p:slideViewPr>
    <p:cSldViewPr snapToGrid="0">
      <p:cViewPr varScale="1">
        <p:scale>
          <a:sx n="103" d="100"/>
          <a:sy n="103" d="100"/>
        </p:scale>
        <p:origin x="41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63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A1658-8E98-4ABC-9504-F76C4358E38A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FF2CA-BEB3-4896-A90F-79FEB4E7EF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71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FF2CA-BEB3-4896-A90F-79FEB4E7EF9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24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graph shows the IDEXX and qPCR results in relationship to percent</a:t>
            </a:r>
            <a:r>
              <a:rPr lang="en-US" baseline="0" dirty="0"/>
              <a:t> </a:t>
            </a:r>
            <a:r>
              <a:rPr lang="en-US" dirty="0"/>
              <a:t>of the Beach Action Value. The graph was created with one randomly selected sample per site/sampling event. The Beach Action Value is 104 </a:t>
            </a:r>
            <a:r>
              <a:rPr lang="en-US" dirty="0" err="1"/>
              <a:t>cfu</a:t>
            </a:r>
            <a:r>
              <a:rPr lang="en-US" dirty="0"/>
              <a:t> or 1590 </a:t>
            </a:r>
            <a:r>
              <a:rPr lang="en-US" dirty="0" err="1"/>
              <a:t>cce</a:t>
            </a:r>
            <a:r>
              <a:rPr lang="en-US" dirty="0"/>
              <a:t>.</a:t>
            </a:r>
            <a:r>
              <a:rPr lang="en-US" baseline="0" dirty="0"/>
              <a:t> qPCR gives results in units of calibrator cell equivalents (</a:t>
            </a:r>
            <a:r>
              <a:rPr lang="en-US" baseline="0" dirty="0" err="1"/>
              <a:t>cce</a:t>
            </a:r>
            <a:r>
              <a:rPr lang="en-US" baseline="0" dirty="0"/>
              <a:t>) and cannot be compared directly to </a:t>
            </a:r>
            <a:r>
              <a:rPr lang="en-US" baseline="0" dirty="0" err="1"/>
              <a:t>cfu</a:t>
            </a:r>
            <a:r>
              <a:rPr lang="en-US" baseline="0" dirty="0"/>
              <a:t> values, so we compared based on percent of BAV threshold. </a:t>
            </a:r>
            <a:r>
              <a:rPr lang="en-US" dirty="0"/>
              <a:t>The horizontal dashed line represents</a:t>
            </a:r>
            <a:r>
              <a:rPr lang="en-US" baseline="0" dirty="0"/>
              <a:t> the BAV threshold. IDEXX is represented with blue bars, 1x dilution QPCR results are represented with red bars. The x-axis shows collection site, sample number and event. The y-axis shows the percent of BAV threshold. Texas General Land Office monitors recreational beaches on the Texas coast and when an </a:t>
            </a:r>
            <a:r>
              <a:rPr lang="en-US" baseline="0" dirty="0" err="1"/>
              <a:t>exceedance</a:t>
            </a:r>
            <a:r>
              <a:rPr lang="en-US" baseline="0" dirty="0"/>
              <a:t> of the BAV is detected, a swimming advisory is posted.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FF2CA-BEB3-4896-A90F-79FEB4E7EF9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graph shows the IDEXX and qPCR results in relationship to percent</a:t>
            </a:r>
            <a:r>
              <a:rPr lang="en-US" baseline="0" dirty="0"/>
              <a:t> </a:t>
            </a:r>
            <a:r>
              <a:rPr lang="en-US" dirty="0"/>
              <a:t>of the Beach Action Value. The graph was created using geometric means of each site/sampling event. The Beach Action Value is 104 </a:t>
            </a:r>
            <a:r>
              <a:rPr lang="en-US" dirty="0" err="1"/>
              <a:t>cfu</a:t>
            </a:r>
            <a:r>
              <a:rPr lang="en-US" dirty="0"/>
              <a:t> or 1590 </a:t>
            </a:r>
            <a:r>
              <a:rPr lang="en-US" dirty="0" err="1"/>
              <a:t>cce</a:t>
            </a:r>
            <a:r>
              <a:rPr lang="en-US" dirty="0"/>
              <a:t>.</a:t>
            </a:r>
            <a:r>
              <a:rPr lang="en-US" baseline="0" dirty="0"/>
              <a:t> qPCR gives results in units of calibrator cell equivalents (</a:t>
            </a:r>
            <a:r>
              <a:rPr lang="en-US" baseline="0" dirty="0" err="1"/>
              <a:t>cce</a:t>
            </a:r>
            <a:r>
              <a:rPr lang="en-US" baseline="0" dirty="0"/>
              <a:t>) and cannot be compared directly to </a:t>
            </a:r>
            <a:r>
              <a:rPr lang="en-US" baseline="0" dirty="0" err="1"/>
              <a:t>cfu</a:t>
            </a:r>
            <a:r>
              <a:rPr lang="en-US" baseline="0" dirty="0"/>
              <a:t> values, so we compared based on percent of BAV threshold. </a:t>
            </a:r>
            <a:r>
              <a:rPr lang="en-US" dirty="0"/>
              <a:t>The horizontal dashed line represents</a:t>
            </a:r>
            <a:r>
              <a:rPr lang="en-US" baseline="0" dirty="0"/>
              <a:t> the BAV threshold. IDEXX is represented with blue bars, 1x dilution QPCR results are represented with red bars. The x-axis shows collection site, sample number and event. The y-axis shows the percent of BAV threshold. Texas General Land Office monitors recreational beaches on the Texas coast and when an exceedance of the BAV is detected, a swimming advisory is posted.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FF2CA-BEB3-4896-A90F-79FEB4E7EF9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shows two figures. The</a:t>
            </a:r>
            <a:r>
              <a:rPr lang="en-US" baseline="0" dirty="0"/>
              <a:t> figure on the left is a c</a:t>
            </a:r>
            <a:r>
              <a:rPr lang="en-US" sz="1200" kern="1200" spc="-10" dirty="0">
                <a:solidFill>
                  <a:srgbClr val="FFFFF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omparison of </a:t>
            </a:r>
            <a:r>
              <a:rPr lang="en-US" sz="1200" i="1" kern="1200" spc="-10" dirty="0" err="1">
                <a:solidFill>
                  <a:srgbClr val="FFFFF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Enterococcus</a:t>
            </a:r>
            <a:r>
              <a:rPr lang="en-US" sz="1200" i="1" kern="1200" spc="-10" dirty="0">
                <a:solidFill>
                  <a:srgbClr val="FFFFF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1200" spc="-10" dirty="0">
                <a:solidFill>
                  <a:srgbClr val="FFFFF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concentrations detected by IDEXX and 1X </a:t>
            </a:r>
            <a:r>
              <a:rPr lang="en-US" sz="1200" kern="1200" spc="-10" dirty="0" err="1">
                <a:solidFill>
                  <a:srgbClr val="FFFFF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qPCR</a:t>
            </a:r>
            <a:r>
              <a:rPr lang="en-US" sz="1200" kern="1200" spc="-10" dirty="0">
                <a:solidFill>
                  <a:srgbClr val="FFFFF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in 6 independent samples (n=162) from each site using Spearman rank correlations, R</a:t>
            </a:r>
            <a:r>
              <a:rPr lang="en-US" sz="1100" kern="1200" spc="-10" dirty="0">
                <a:solidFill>
                  <a:srgbClr val="FFFFF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200" kern="1200" spc="-10" dirty="0">
                <a:solidFill>
                  <a:srgbClr val="FFFFF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= 0.51, </a:t>
            </a:r>
            <a:r>
              <a:rPr lang="en-US" sz="1200" i="1" kern="1200" spc="-10" dirty="0">
                <a:solidFill>
                  <a:srgbClr val="FFFFF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kern="1200" spc="-10" dirty="0">
                <a:solidFill>
                  <a:srgbClr val="FFFFF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&lt; 0.001.  Solid line represents a 1:1 relationship.</a:t>
            </a:r>
          </a:p>
          <a:p>
            <a:endParaRPr lang="en-US" sz="1200" kern="1200" spc="-10" dirty="0">
              <a:solidFill>
                <a:srgbClr val="FFFFFF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kern="1200" spc="-10" dirty="0">
                <a:solidFill>
                  <a:srgbClr val="FFFFF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figure on the right is a comparison of </a:t>
            </a:r>
            <a:r>
              <a:rPr lang="en-US" sz="1200" i="1" kern="1200" spc="-10" dirty="0" err="1">
                <a:solidFill>
                  <a:srgbClr val="FFFFF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Enterococcus</a:t>
            </a:r>
            <a:r>
              <a:rPr lang="en-US" sz="1200" kern="1200" spc="-10" dirty="0">
                <a:solidFill>
                  <a:srgbClr val="FFFFF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concentrations detected by IDEXX and 1X </a:t>
            </a:r>
            <a:r>
              <a:rPr lang="en-US" sz="1200" kern="1200" spc="-10" dirty="0" err="1">
                <a:solidFill>
                  <a:srgbClr val="FFFFF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qPCR</a:t>
            </a:r>
            <a:r>
              <a:rPr lang="en-US" sz="1200" kern="1200" spc="-10" dirty="0">
                <a:solidFill>
                  <a:srgbClr val="FFFFF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in 6 independent samples (n=144) per site with QC fails removed using Spearman rank correlations, R</a:t>
            </a:r>
            <a:r>
              <a:rPr lang="en-US" sz="1100" kern="1200" spc="-10" dirty="0">
                <a:solidFill>
                  <a:srgbClr val="FFFFF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200" kern="1200" spc="-10" dirty="0">
                <a:solidFill>
                  <a:srgbClr val="FFFFF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= 0.79, </a:t>
            </a:r>
            <a:r>
              <a:rPr lang="en-US" sz="1200" i="1" kern="1200" spc="-10" dirty="0">
                <a:solidFill>
                  <a:srgbClr val="FFFFF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kern="1200" spc="-10" dirty="0">
                <a:solidFill>
                  <a:srgbClr val="FFFFF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&lt; 0.001. Solid line represents a 1:1 relationship.</a:t>
            </a:r>
          </a:p>
          <a:p>
            <a:endParaRPr lang="en-US" sz="1200" kern="1200" spc="-10" dirty="0">
              <a:solidFill>
                <a:srgbClr val="FFFFFF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FF2CA-BEB3-4896-A90F-79FEB4E7EF9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table shows the </a:t>
            </a:r>
            <a:r>
              <a:rPr lang="en-US" sz="1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Cohen’s 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</a:t>
            </a:r>
            <a:r>
              <a:rPr lang="en-US" sz="1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values for detection of </a:t>
            </a:r>
            <a:r>
              <a:rPr lang="en-US" sz="1200" i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Enterococcus</a:t>
            </a:r>
            <a:r>
              <a:rPr lang="en-US" sz="1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and 1X qPCR at 27 collection sites with standard error indicated.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Agreement between the two methods is moderate if 0.41 ≤κ≤0.60, substantial if 0.61 ≤κ≤ 0.80, and almost perfect if κ &gt; 80.0. Values of κ for the data indicate moderate agreement with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qPCR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QC fail samples included, and they indicate substantial agreement with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qPCR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QC fail samples removed.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FF2CA-BEB3-4896-A90F-79FEB4E7EF9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PCR inhibition or PCR interference can decrease or prevent amplification of DNA sequences.</a:t>
            </a:r>
          </a:p>
          <a:p>
            <a:endParaRPr lang="en-US" dirty="0"/>
          </a:p>
          <a:p>
            <a:r>
              <a:rPr lang="en-US" dirty="0"/>
              <a:t>PCR inhibition is a decrease of DNA amplification due to an inhibition of the DNA polymerase enzyme to function at optimal capacity. The decrease in enzyme function can be partial or complete.</a:t>
            </a:r>
          </a:p>
          <a:p>
            <a:endParaRPr lang="en-US" dirty="0"/>
          </a:p>
          <a:p>
            <a:r>
              <a:rPr lang="en-US" dirty="0"/>
              <a:t>PCR interference is a decrease in the detection of a DNA target in a PCR reaction due to reasons outside of DNA polymerase inhibition. The decrease in DNA target detection can be partial or complete. </a:t>
            </a:r>
          </a:p>
          <a:p>
            <a:endParaRPr lang="en-US" dirty="0"/>
          </a:p>
          <a:p>
            <a:r>
              <a:rPr lang="en-US" dirty="0"/>
              <a:t>The purple triangles above show potential targets of inhibition and interference.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E05DC-5E79-456B-AD1D-AE772C16349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69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explains some of the quality control measures used to detect quality control problems in qPCR.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FF2CA-BEB3-4896-A90F-79FEB4E7EF9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figure shows the </a:t>
            </a:r>
            <a:r>
              <a:rPr lang="en-US" sz="1200" dirty="0"/>
              <a:t>number of </a:t>
            </a:r>
            <a:r>
              <a:rPr lang="en-US" sz="1200" dirty="0" err="1"/>
              <a:t>qPCR</a:t>
            </a:r>
            <a:r>
              <a:rPr lang="en-US" sz="1200" dirty="0"/>
              <a:t> QC failures for each site-sampling event combination. The x-axis shows the site-sampling event combinations.</a:t>
            </a:r>
            <a:r>
              <a:rPr lang="en-US" sz="1200" baseline="0" dirty="0"/>
              <a:t> The y-axis shows the number of QC fails. The blue bars represent IDEXX, red represents 1x dilution </a:t>
            </a:r>
            <a:r>
              <a:rPr lang="en-US" sz="1200" baseline="0" dirty="0" err="1"/>
              <a:t>qPCR</a:t>
            </a:r>
            <a:r>
              <a:rPr lang="en-US" sz="1200" baseline="0" dirty="0"/>
              <a:t>, and green represents 5x dilution </a:t>
            </a:r>
            <a:r>
              <a:rPr lang="en-US" sz="1200" baseline="0" dirty="0" err="1"/>
              <a:t>qPCR</a:t>
            </a:r>
            <a:r>
              <a:rPr lang="en-US" sz="1200" baseline="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FF2CA-BEB3-4896-A90F-79FEB4E7EF9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graph is an example of the Internal amplification</a:t>
            </a:r>
            <a:r>
              <a:rPr lang="en-US" baseline="0" dirty="0"/>
              <a:t> </a:t>
            </a:r>
            <a:r>
              <a:rPr lang="en-US" dirty="0"/>
              <a:t>curve. This curve is used to monitor reactions exhibiting PCR inhibition. </a:t>
            </a:r>
          </a:p>
          <a:p>
            <a:endParaRPr lang="en-US" dirty="0"/>
          </a:p>
          <a:p>
            <a:r>
              <a:rPr lang="en-US" dirty="0"/>
              <a:t>This is a graph showing 84 samples from sampling event 2 and most importantly, no PCR inhibition. If PCR inhibition had occurred, the amplification curves from inhibited samples would have shifted to the right.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E05DC-5E79-456B-AD1D-AE772C16349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80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image is Salmon Sperm DNA amplification curves. This graph is from the most interfered plate, mainly comprised of samples from a single sampling event.</a:t>
            </a:r>
          </a:p>
          <a:p>
            <a:endParaRPr lang="en-US" dirty="0"/>
          </a:p>
          <a:p>
            <a:r>
              <a:rPr lang="en-US" dirty="0"/>
              <a:t>Most samples here cross a threshold of measurable fluorescence (known as a cycle threshold or CT) at around 20-21 cycles. </a:t>
            </a:r>
          </a:p>
          <a:p>
            <a:endParaRPr lang="en-US" dirty="0"/>
          </a:p>
          <a:p>
            <a:r>
              <a:rPr lang="en-US" dirty="0"/>
              <a:t>All of these right-shifted curves are exhibiting delayed amplification due to presumed nucleases in the samples, distinguishable by CT values upwards of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 dramatic representation of what PCR interference looks like in graphical form.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higher the CT values indicate the most PCR interference relative to other samples with lower CT values.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E05DC-5E79-456B-AD1D-AE772C16349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628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Samples were filtered following the same parameters from Environmental Protection Agency (EPA) Method 1609.1. The method uses a crude cell lysate as the DNA extraction that is tested by qPCR. Thus, many contaminants are also placed into the qPCR reaction along with DNA.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E05DC-5E79-456B-AD1D-AE772C16349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52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explains the objective of the study. </a:t>
            </a:r>
            <a:r>
              <a:rPr lang="en-US" dirty="0" err="1"/>
              <a:t>qPCR</a:t>
            </a:r>
            <a:r>
              <a:rPr lang="en-US" baseline="0" dirty="0"/>
              <a:t> is considered a rapid method for bacteria enumeration. By comparison, the IDEXX method often yields results one to two days later, resulting in a an advisory for beach water quality that may not reflect the actual condition of the water.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FF2CA-BEB3-4896-A90F-79FEB4E7EF9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This slide shows three hypotheses about why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 err="1">
                <a:solidFill>
                  <a:srgbClr val="FF0000"/>
                </a:solidFill>
              </a:rPr>
              <a:t>qPCR</a:t>
            </a:r>
            <a:r>
              <a:rPr lang="en-US" baseline="0" dirty="0">
                <a:solidFill>
                  <a:srgbClr val="FF0000"/>
                </a:solidFill>
              </a:rPr>
              <a:t> interference may have occurred in these samples.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E05DC-5E79-456B-AD1D-AE772C16349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039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E05DC-5E79-456B-AD1D-AE772C16349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457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List of contributors to the project.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FF2CA-BEB3-4896-A90F-79FEB4E7EF9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Table showing SWQM</a:t>
            </a:r>
            <a:r>
              <a:rPr lang="en-US" baseline="0" dirty="0"/>
              <a:t> station ID, station description, GLO Beach name and GLO station ID, and the general conditions of the 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FF2CA-BEB3-4896-A90F-79FEB4E7EF9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use PCR in a quantitative manner, serial dilutions of known concentrations of bacterial culture are used to generate standard curves.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this representation, the amplification curves on the left correspond to the points on the standard curve on the right. The higher the concentration of DNA, the earlier amplification will occur.</a:t>
            </a:r>
          </a:p>
          <a:p>
            <a:endParaRPr lang="en-US" dirty="0"/>
          </a:p>
          <a:p>
            <a:r>
              <a:rPr lang="en-US" dirty="0"/>
              <a:t>The standard curve can then be used to calculate concentrations of unknown samples by measuring the amplification cycle of the DNA.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E05DC-5E79-456B-AD1D-AE772C16349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6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study was conducted along the Texas coast in the summer of 2018. Nine</a:t>
            </a:r>
            <a:r>
              <a:rPr lang="en-US" baseline="0" dirty="0"/>
              <a:t> sites were visited three times each between July and September.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FF2CA-BEB3-4896-A90F-79FEB4E7EF9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 map of the 9 sampling locations. Locations were along the length of the Texas Gulf Coast, and site names are listed along the side of the map for clarity.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 sites were located in the Galveston/Houston area, 4 in the Corpus Christi area, and 2 in the South Padre area.</a:t>
            </a:r>
          </a:p>
          <a:p>
            <a:endParaRPr lang="en-US" dirty="0"/>
          </a:p>
          <a:p>
            <a:r>
              <a:rPr lang="en-US" dirty="0"/>
              <a:t>Further, Galveston/Houston had 1 bayside and 2 </a:t>
            </a:r>
            <a:r>
              <a:rPr lang="en-US" dirty="0" err="1"/>
              <a:t>oceanside</a:t>
            </a:r>
            <a:r>
              <a:rPr lang="en-US" dirty="0"/>
              <a:t> sites, Corpus Christi had 2 bayside and 2 oceanside, and South Padre had 1 bayside and 1 oceanside.</a:t>
            </a:r>
          </a:p>
          <a:p>
            <a:endParaRPr lang="en-US" dirty="0"/>
          </a:p>
          <a:p>
            <a:r>
              <a:rPr lang="en-US" dirty="0"/>
              <a:t>Arrows indicate two important sites to note: BRA004 (oceanside Galveston area) </a:t>
            </a:r>
          </a:p>
          <a:p>
            <a:r>
              <a:rPr lang="en-US" dirty="0"/>
              <a:t>and NUE031 (bayside Corpus Christi area) were sites where PCR interference was primarily observed, most extremely during one sampling event, 7/31/2018 for BRA004 and 8/1/2018 for NUE031.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E05DC-5E79-456B-AD1D-AE772C16349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2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collection will be described following this slide. Photos of researchers</a:t>
            </a:r>
            <a:r>
              <a:rPr lang="en-US" baseline="0" dirty="0"/>
              <a:t> collecting samples.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FF2CA-BEB3-4896-A90F-79FEB4E7EF9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study was conducted along the Texas coast in the summer of 2018. Nine</a:t>
            </a:r>
            <a:r>
              <a:rPr lang="en-US" baseline="0" dirty="0"/>
              <a:t> sites were visited three times each between July and September. Samples were collected 50 meters from the shoreline at a depth of 0.15 m. For sample collection method one, a 2 liter volume was collected and then split in half for qPCR and IDEXX in five separate samples to compare variation in a bulk-collected sample vs. 5 independently-collected samples. For sample collection method two, 5 independent samples were collected for each of the two methods (IDEXX and qPCR) in separate collection bottles. Spoiler: the Enterococcus numbers were more variable in the bulk-collected samples than in independently-collected samples. As a result, for the statistical tests, one randomly selected rep from the bulk-collected sample was combined with the independently-collected samples so that each for each site/event combination, there were 6 independent experimental reps.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FF2CA-BEB3-4896-A90F-79FEB4E7EF9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err="1"/>
              <a:t>Enterococcus</a:t>
            </a:r>
            <a:r>
              <a:rPr lang="en-US" dirty="0"/>
              <a:t> samples for IDEXX analysis were held in a sterile plastic container. They were preserved in the field with cool sodium thiosulfate-containing sample bottles.</a:t>
            </a:r>
            <a:r>
              <a:rPr lang="en-US" baseline="0" dirty="0"/>
              <a:t> A 100mL volume sample was held for a maximum of six plus 2 hours by the Texas Institute for Applied Research Lab.</a:t>
            </a:r>
          </a:p>
          <a:p>
            <a:endParaRPr lang="en-US" baseline="0" dirty="0"/>
          </a:p>
          <a:p>
            <a:r>
              <a:rPr lang="en-US" i="1" baseline="0" dirty="0"/>
              <a:t>Enterococcus</a:t>
            </a:r>
            <a:r>
              <a:rPr lang="en-US" baseline="0" dirty="0"/>
              <a:t> samples for EPA Method 1609.1 were held in a sterile plastic container and preserved in the field with cool sodium thiosulfate-containing sample bottles. The 100 mL volume samples were filtered within 6 hours and then frozen in liquid nitrogen for less than one year before being tested by qPCR. The 1609.1 </a:t>
            </a:r>
            <a:r>
              <a:rPr lang="en-US" i="1" baseline="0" dirty="0"/>
              <a:t>Enterococcus</a:t>
            </a:r>
            <a:r>
              <a:rPr lang="en-US" baseline="0" dirty="0"/>
              <a:t> samples were tested by Texas A&amp;M AgriLife Research in Stephenville, TX.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FF2CA-BEB3-4896-A90F-79FEB4E7EF9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Photos of sample</a:t>
            </a:r>
            <a:r>
              <a:rPr lang="en-US" baseline="0" dirty="0"/>
              <a:t> collection and processing. Photo of the </a:t>
            </a:r>
            <a:r>
              <a:rPr lang="en-US" baseline="0" dirty="0" err="1"/>
              <a:t>Rv</a:t>
            </a:r>
            <a:r>
              <a:rPr lang="en-US" baseline="0"/>
              <a:t> Laboratory.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FF2CA-BEB3-4896-A90F-79FEB4E7EF9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F0382-C8E7-4196-B1AE-4EC70D8CCFB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62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7620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EC0FE4A-2160-4428-B250-9188ACBE3A43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8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pitchFamily="18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as A&amp;M Agrilife logo">
            <a:extLst>
              <a:ext uri="{FF2B5EF4-FFF2-40B4-BE49-F238E27FC236}">
                <a16:creationId xmlns:a16="http://schemas.microsoft.com/office/drawing/2014/main" id="{DD15B315-2977-4FC5-BB6D-8E045FD317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366" y="5013589"/>
            <a:ext cx="2658618" cy="12412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Photo of the beach">
            <a:extLst>
              <a:ext uri="{FF2B5EF4-FFF2-40B4-BE49-F238E27FC236}">
                <a16:creationId xmlns:a16="http://schemas.microsoft.com/office/drawing/2014/main" id="{5E068313-A261-4085-91C7-E33F5465DA8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16599" y="327212"/>
            <a:ext cx="5731385" cy="42884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9424" y="4502287"/>
            <a:ext cx="8249405" cy="17526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altLang="en-US" sz="2800" dirty="0"/>
              <a:t>Jeff Brady, Ph.D.</a:t>
            </a:r>
          </a:p>
          <a:p>
            <a:pPr algn="l">
              <a:spcBef>
                <a:spcPts val="0"/>
              </a:spcBef>
            </a:pPr>
            <a:r>
              <a:rPr lang="en-US" altLang="en-US" sz="2800" dirty="0"/>
              <a:t>Assistant Professor</a:t>
            </a:r>
          </a:p>
          <a:p>
            <a:pPr algn="l">
              <a:spcBef>
                <a:spcPts val="0"/>
              </a:spcBef>
            </a:pPr>
            <a:r>
              <a:rPr lang="en-US" altLang="en-US" sz="2800" dirty="0"/>
              <a:t>Department of Soil and Crop Sciences</a:t>
            </a:r>
          </a:p>
          <a:p>
            <a:pPr algn="l">
              <a:spcBef>
                <a:spcPts val="0"/>
              </a:spcBef>
            </a:pPr>
            <a:r>
              <a:rPr lang="en-US" altLang="en-US" sz="2800" dirty="0"/>
              <a:t>Texas A&amp;M AgriLife Research and Extension Center Stephenville, TX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03200" y="327212"/>
            <a:ext cx="5613399" cy="4028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dirty="0"/>
              <a:t>Evaluation of Quantitative Polymerase Chain Reaction (qPCR) as a Procedure for Monitoring Bacteria on the Texas Coast</a:t>
            </a:r>
          </a:p>
        </p:txBody>
      </p:sp>
    </p:spTree>
    <p:extLst>
      <p:ext uri="{BB962C8B-B14F-4D97-AF65-F5344CB8AC3E}">
        <p14:creationId xmlns:p14="http://schemas.microsoft.com/office/powerpoint/2010/main" val="1361455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beach">
            <a:extLst>
              <a:ext uri="{FF2B5EF4-FFF2-40B4-BE49-F238E27FC236}">
                <a16:creationId xmlns:a16="http://schemas.microsoft.com/office/drawing/2014/main" id="{3C4ED7E8-AC7B-412F-9E32-B7F3B66DD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779" y="4572153"/>
            <a:ext cx="8397240" cy="1999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47AACD-E542-48F2-A943-438FFEF95E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548080"/>
              </p:ext>
            </p:extLst>
          </p:nvPr>
        </p:nvGraphicFramePr>
        <p:xfrm>
          <a:off x="812799" y="1846272"/>
          <a:ext cx="10363199" cy="236410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477530">
                  <a:extLst>
                    <a:ext uri="{9D8B030D-6E8A-4147-A177-3AD203B41FA5}">
                      <a16:colId xmlns:a16="http://schemas.microsoft.com/office/drawing/2014/main" val="85625971"/>
                    </a:ext>
                  </a:extLst>
                </a:gridCol>
                <a:gridCol w="1174780">
                  <a:extLst>
                    <a:ext uri="{9D8B030D-6E8A-4147-A177-3AD203B41FA5}">
                      <a16:colId xmlns:a16="http://schemas.microsoft.com/office/drawing/2014/main" val="2185154814"/>
                    </a:ext>
                  </a:extLst>
                </a:gridCol>
                <a:gridCol w="1730466">
                  <a:extLst>
                    <a:ext uri="{9D8B030D-6E8A-4147-A177-3AD203B41FA5}">
                      <a16:colId xmlns:a16="http://schemas.microsoft.com/office/drawing/2014/main" val="771858506"/>
                    </a:ext>
                  </a:extLst>
                </a:gridCol>
                <a:gridCol w="1245106">
                  <a:extLst>
                    <a:ext uri="{9D8B030D-6E8A-4147-A177-3AD203B41FA5}">
                      <a16:colId xmlns:a16="http://schemas.microsoft.com/office/drawing/2014/main" val="2241343132"/>
                    </a:ext>
                  </a:extLst>
                </a:gridCol>
                <a:gridCol w="2282694">
                  <a:extLst>
                    <a:ext uri="{9D8B030D-6E8A-4147-A177-3AD203B41FA5}">
                      <a16:colId xmlns:a16="http://schemas.microsoft.com/office/drawing/2014/main" val="1609042135"/>
                    </a:ext>
                  </a:extLst>
                </a:gridCol>
                <a:gridCol w="1452623">
                  <a:extLst>
                    <a:ext uri="{9D8B030D-6E8A-4147-A177-3AD203B41FA5}">
                      <a16:colId xmlns:a16="http://schemas.microsoft.com/office/drawing/2014/main" val="436178368"/>
                    </a:ext>
                  </a:extLst>
                </a:gridCol>
              </a:tblGrid>
              <a:tr h="3276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</a:rPr>
                        <a:t>Parameter </a:t>
                      </a: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5720" marR="36830" marT="361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</a:rPr>
                        <a:t>Container </a:t>
                      </a: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5720" marR="36830" marT="361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</a:rPr>
                        <a:t>Field Preservation </a:t>
                      </a: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5720" marR="36830" marT="3619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</a:rPr>
                        <a:t>Sample Volume* </a:t>
                      </a: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5720" marR="36830" marT="3619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</a:rPr>
                        <a:t>Holding Time </a:t>
                      </a: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5720" marR="36830" marT="361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</a:rPr>
                        <a:t>Laboratory </a:t>
                      </a: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45720" marR="36830" marT="361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8915378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FFFFFF"/>
                          </a:solidFill>
                          <a:effectLst/>
                        </a:rPr>
                        <a:t>Enterococcus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</a:rPr>
                        <a:t> bacteria by Standard Methods 9223B for IDEXX </a:t>
                      </a:r>
                      <a:r>
                        <a:rPr lang="en-US" sz="1600" dirty="0" err="1">
                          <a:solidFill>
                            <a:srgbClr val="FFFFFF"/>
                          </a:solidFill>
                          <a:effectLst/>
                        </a:rPr>
                        <a:t>Enterolert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</a:rPr>
                        <a:t> analysis 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36830" marT="3619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</a:rPr>
                        <a:t>Sterile plastic  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36830" marT="361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</a:rPr>
                        <a:t>Sodium thiosulfate, cool to &gt;0 to &lt;6°C 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36830" marT="361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</a:rPr>
                        <a:t>100 mL 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36830" marT="361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</a:rPr>
                        <a:t>6+2 hours 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36830" marT="361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effectLst/>
                        </a:rPr>
                        <a:t>TIAER </a:t>
                      </a:r>
                      <a:endParaRPr lang="en-US" sz="160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36830" marT="361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594579"/>
                  </a:ext>
                </a:extLst>
              </a:tr>
              <a:tr h="6432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FFFFFF"/>
                          </a:solidFill>
                          <a:effectLst/>
                        </a:rPr>
                        <a:t>Enterococcus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</a:rPr>
                        <a:t> bacteria by EPA Method 1609.1 by </a:t>
                      </a:r>
                      <a:r>
                        <a:rPr lang="en-US" sz="1600" dirty="0" err="1">
                          <a:solidFill>
                            <a:srgbClr val="FFFFFF"/>
                          </a:solidFill>
                          <a:effectLst/>
                        </a:rPr>
                        <a:t>Taqman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</a:rPr>
                        <a:t> for qPCR analysis 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36830" marT="3619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effectLst/>
                        </a:rPr>
                        <a:t>Sterile plastic </a:t>
                      </a:r>
                      <a:endParaRPr lang="en-US" sz="160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36830" marT="361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</a:rPr>
                        <a:t>Sodium thiosulfate, cool to &gt;0 to &lt;10°C; filter within 6 hours 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36830" marT="3619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</a:rPr>
                        <a:t>100 mL 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36830" marT="361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</a:rPr>
                        <a:t>Filtered within 6 hours; frozen at 20°C up to 7 days or -80°C for up to one year 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36830" marT="3619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</a:rPr>
                        <a:t>AgriLife 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36830" marT="361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531901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DE01E02-5846-4BDF-8395-6686CEC8B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Sampling and Handling Procedures for Bacteria Samples</a:t>
            </a:r>
          </a:p>
        </p:txBody>
      </p:sp>
    </p:spTree>
    <p:extLst>
      <p:ext uri="{BB962C8B-B14F-4D97-AF65-F5344CB8AC3E}">
        <p14:creationId xmlns:p14="http://schemas.microsoft.com/office/powerpoint/2010/main" val="3372488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ltering water">
            <a:extLst>
              <a:ext uri="{FF2B5EF4-FFF2-40B4-BE49-F238E27FC236}">
                <a16:creationId xmlns:a16="http://schemas.microsoft.com/office/drawing/2014/main" id="{496F54E0-C02A-4916-A6E8-657D7B399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954" y="1822406"/>
            <a:ext cx="4778979" cy="358129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ab work sample processing">
            <a:extLst>
              <a:ext uri="{FF2B5EF4-FFF2-40B4-BE49-F238E27FC236}">
                <a16:creationId xmlns:a16="http://schemas.microsoft.com/office/drawing/2014/main" id="{468DD04A-398B-41EA-B62E-F35576574BA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7608" y="1297024"/>
            <a:ext cx="2743200" cy="3684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RV set up for sample processing">
            <a:extLst>
              <a:ext uri="{FF2B5EF4-FFF2-40B4-BE49-F238E27FC236}">
                <a16:creationId xmlns:a16="http://schemas.microsoft.com/office/drawing/2014/main" id="{830BEAB8-8087-4554-B562-529B70C29D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835" y="3416862"/>
            <a:ext cx="3515360" cy="2636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A823E9-70FD-4F94-A436-D05486CC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95276"/>
            <a:ext cx="11029616" cy="1188720"/>
          </a:xfrm>
        </p:spPr>
        <p:txBody>
          <a:bodyPr/>
          <a:lstStyle/>
          <a:p>
            <a:r>
              <a:rPr lang="en-US" dirty="0"/>
              <a:t>Sample processing</a:t>
            </a:r>
          </a:p>
        </p:txBody>
      </p:sp>
    </p:spTree>
    <p:extLst>
      <p:ext uri="{BB962C8B-B14F-4D97-AF65-F5344CB8AC3E}">
        <p14:creationId xmlns:p14="http://schemas.microsoft.com/office/powerpoint/2010/main" val="2368174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AC11F9-E729-4302-962C-9510D830391B}"/>
              </a:ext>
            </a:extLst>
          </p:cNvPr>
          <p:cNvSpPr/>
          <p:nvPr/>
        </p:nvSpPr>
        <p:spPr>
          <a:xfrm>
            <a:off x="2259125" y="6005676"/>
            <a:ext cx="76737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pc="-10" dirty="0">
                <a:solidFill>
                  <a:srgbClr val="FFFF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Figure 9. Detection of </a:t>
            </a:r>
            <a:r>
              <a:rPr lang="en-US" sz="1400" i="1" spc="-10" dirty="0">
                <a:solidFill>
                  <a:srgbClr val="FFFF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Enterococcus</a:t>
            </a:r>
            <a:r>
              <a:rPr lang="en-US" sz="1400" spc="-10" dirty="0">
                <a:solidFill>
                  <a:srgbClr val="FFFF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in a single independent, randomly selected sample for each site-event combination by IDEXX and 1X qPCR expressed as percent of BAV threshold (104/1590 for IDEXX/qPCR). The dashed line represents the BAV threshold.</a:t>
            </a:r>
            <a:endParaRPr lang="en-US" sz="14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7" name="Picture 6" descr="Figure 9. description on slide">
            <a:extLst>
              <a:ext uri="{FF2B5EF4-FFF2-40B4-BE49-F238E27FC236}">
                <a16:creationId xmlns:a16="http://schemas.microsoft.com/office/drawing/2014/main" id="{6C002679-0E45-4983-AEA1-78C9D496751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59125" y="1890876"/>
            <a:ext cx="7673749" cy="41148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53D8AC-9A04-418C-84A6-7B11F7B5C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IDEXX vs. qPCR Results</a:t>
            </a:r>
          </a:p>
        </p:txBody>
      </p:sp>
    </p:spTree>
    <p:extLst>
      <p:ext uri="{BB962C8B-B14F-4D97-AF65-F5344CB8AC3E}">
        <p14:creationId xmlns:p14="http://schemas.microsoft.com/office/powerpoint/2010/main" val="1930794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AC11F9-E729-4302-962C-9510D830391B}"/>
              </a:ext>
            </a:extLst>
          </p:cNvPr>
          <p:cNvSpPr/>
          <p:nvPr/>
        </p:nvSpPr>
        <p:spPr>
          <a:xfrm>
            <a:off x="2259125" y="6005676"/>
            <a:ext cx="76737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pc="-10" dirty="0">
                <a:solidFill>
                  <a:srgbClr val="FFFF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Figure 11. Percent of BAV threshold for each site-event combination by IDEXX and 1X qPCR (104 IDEXX/1590 qPCR). Bars represent geometric means of 6 independently collected samples. The dashed line represents the BAV threshold.</a:t>
            </a:r>
          </a:p>
          <a:p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5" name="Picture 4" descr="Figure 11. description on slide">
            <a:extLst>
              <a:ext uri="{FF2B5EF4-FFF2-40B4-BE49-F238E27FC236}">
                <a16:creationId xmlns:a16="http://schemas.microsoft.com/office/drawing/2014/main" id="{69C481C1-8251-485A-8B4B-DB13EA41AEF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4773" y="1890876"/>
            <a:ext cx="7658100" cy="41148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53D8AC-9A04-418C-84A6-7B11F7B5C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IDEXX vs. qPCR Results</a:t>
            </a:r>
          </a:p>
        </p:txBody>
      </p:sp>
    </p:spTree>
    <p:extLst>
      <p:ext uri="{BB962C8B-B14F-4D97-AF65-F5344CB8AC3E}">
        <p14:creationId xmlns:p14="http://schemas.microsoft.com/office/powerpoint/2010/main" val="2619260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D0177C-CD1D-4D42-894A-0500AEEB0A10}"/>
              </a:ext>
            </a:extLst>
          </p:cNvPr>
          <p:cNvSpPr/>
          <p:nvPr/>
        </p:nvSpPr>
        <p:spPr>
          <a:xfrm>
            <a:off x="6595535" y="5473172"/>
            <a:ext cx="4571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pc="-10" dirty="0">
                <a:solidFill>
                  <a:srgbClr val="FFFF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Figure 13. Comparison of Enterococcus concentrations detected by IDEXX and 1X qPCR in 6 independent samples (n=144) per site with QC fails removed using Spearman rank correlations, R</a:t>
            </a:r>
            <a:r>
              <a:rPr lang="en-US" sz="1200" spc="-10" dirty="0">
                <a:solidFill>
                  <a:srgbClr val="FFFF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400" spc="-10" dirty="0">
                <a:solidFill>
                  <a:srgbClr val="FFFF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= 0.79, </a:t>
            </a:r>
            <a:r>
              <a:rPr lang="en-US" sz="1400" i="1" spc="-10" dirty="0">
                <a:solidFill>
                  <a:srgbClr val="FFFF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spc="-10" dirty="0">
                <a:solidFill>
                  <a:srgbClr val="FFFF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&lt; 0.001. </a:t>
            </a:r>
          </a:p>
          <a:p>
            <a:r>
              <a:rPr lang="en-US" sz="1400" spc="-10" dirty="0">
                <a:solidFill>
                  <a:srgbClr val="FFFF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Solid line represents a 1:1 relationship.</a:t>
            </a:r>
          </a:p>
          <a:p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5" name="Picture 4" descr="Comparison of Enterococcus concentrations detected by IDEXX and 1X qPCR in 6 independent samples (n=144) per site with QC fails removed using Spearman rank correlations, RS = 0.79, P &lt; 0.001. &#10;Solid line represents a 1:1 relationship.&#10;">
            <a:extLst>
              <a:ext uri="{FF2B5EF4-FFF2-40B4-BE49-F238E27FC236}">
                <a16:creationId xmlns:a16="http://schemas.microsoft.com/office/drawing/2014/main" id="{E63A9E97-8225-4A59-99B8-4CF66B416FD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5536" y="2033587"/>
            <a:ext cx="4886758" cy="34395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C74076-F3D0-4545-A433-1E0334A5B3F8}"/>
              </a:ext>
            </a:extLst>
          </p:cNvPr>
          <p:cNvSpPr/>
          <p:nvPr/>
        </p:nvSpPr>
        <p:spPr>
          <a:xfrm>
            <a:off x="1024466" y="5473172"/>
            <a:ext cx="4571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pc="-10" dirty="0">
                <a:solidFill>
                  <a:srgbClr val="FFFF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Figure 12. Comparison of Enterococcus concentrations detected by IDEXX and 1X qPCR in 6 independent samples (n=162) from each site using Spearman rank correlations, R</a:t>
            </a:r>
            <a:r>
              <a:rPr lang="en-US" sz="1200" spc="-10" dirty="0">
                <a:solidFill>
                  <a:srgbClr val="FFFF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400" spc="-10" dirty="0">
                <a:solidFill>
                  <a:srgbClr val="FFFF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= 0.51, </a:t>
            </a:r>
            <a:r>
              <a:rPr lang="en-US" sz="1400" i="1" spc="-10" dirty="0">
                <a:solidFill>
                  <a:srgbClr val="FFFF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spc="-10" dirty="0">
                <a:solidFill>
                  <a:srgbClr val="FFFF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&lt; 0.001. </a:t>
            </a:r>
          </a:p>
          <a:p>
            <a:r>
              <a:rPr lang="en-US" sz="1400" spc="-10" dirty="0">
                <a:solidFill>
                  <a:srgbClr val="FFFF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Solid line represents a 1:1 relationship.</a:t>
            </a:r>
          </a:p>
          <a:p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4" name="Picture 3" descr="Comparison of Enterococcus concentrations detected by IDEXX and 1X qPCR in 6 independent samples (n=162) from each site using Spearman rank correlations, RS = 0.51, P &lt; 0.001. &#10;Solid line represents a 1:1 relationship.&#10;">
            <a:extLst>
              <a:ext uri="{FF2B5EF4-FFF2-40B4-BE49-F238E27FC236}">
                <a16:creationId xmlns:a16="http://schemas.microsoft.com/office/drawing/2014/main" id="{D742D0C8-899F-4408-B1BD-1272F3F0AC8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4466" y="2033588"/>
            <a:ext cx="4572000" cy="34395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677BE0-CD17-4BDC-89EF-FA847474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Correlation between IDEXX and qPCR detection</a:t>
            </a:r>
          </a:p>
        </p:txBody>
      </p:sp>
    </p:spTree>
    <p:extLst>
      <p:ext uri="{BB962C8B-B14F-4D97-AF65-F5344CB8AC3E}">
        <p14:creationId xmlns:p14="http://schemas.microsoft.com/office/powerpoint/2010/main" val="3248462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ewer overflow&#10;">
            <a:extLst>
              <a:ext uri="{FF2B5EF4-FFF2-40B4-BE49-F238E27FC236}">
                <a16:creationId xmlns:a16="http://schemas.microsoft.com/office/drawing/2014/main" id="{C6B3A28D-7F55-4FEE-A723-44DD01B7CC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266" y="3946448"/>
            <a:ext cx="3536629" cy="26524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Drainpipe leading to beach&#10;">
            <a:extLst>
              <a:ext uri="{FF2B5EF4-FFF2-40B4-BE49-F238E27FC236}">
                <a16:creationId xmlns:a16="http://schemas.microsoft.com/office/drawing/2014/main" id="{51FE1560-A99D-413A-8854-638E7A10E8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3946448"/>
            <a:ext cx="3536630" cy="26524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07BB3D-CDB0-482B-9DFB-FF203740C13B}"/>
              </a:ext>
            </a:extLst>
          </p:cNvPr>
          <p:cNvSpPr/>
          <p:nvPr/>
        </p:nvSpPr>
        <p:spPr>
          <a:xfrm>
            <a:off x="713220" y="2690336"/>
            <a:ext cx="65901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pc="-10" dirty="0">
                <a:solidFill>
                  <a:srgbClr val="FFFF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Table 7. </a:t>
            </a:r>
            <a:r>
              <a:rPr lang="en-US" sz="1600" dirty="0">
                <a:solidFill>
                  <a:srgbClr val="FFFFFF"/>
                </a:solidFill>
                <a:latin typeface="+mj-lt"/>
              </a:rPr>
              <a:t>Cohen’s </a:t>
            </a:r>
            <a:r>
              <a:rPr lang="en-US" sz="1600" i="1" dirty="0">
                <a:solidFill>
                  <a:srgbClr val="FFFFFF"/>
                </a:solidFill>
                <a:latin typeface="+mj-lt"/>
              </a:rPr>
              <a:t>k</a:t>
            </a:r>
            <a:r>
              <a:rPr lang="en-US" sz="1600" dirty="0">
                <a:solidFill>
                  <a:srgbClr val="FFFFFF"/>
                </a:solidFill>
                <a:latin typeface="+mj-lt"/>
              </a:rPr>
              <a:t> values for detection of </a:t>
            </a:r>
            <a:r>
              <a:rPr lang="en-US" sz="1600" i="1" dirty="0">
                <a:solidFill>
                  <a:srgbClr val="FFFFFF"/>
                </a:solidFill>
                <a:latin typeface="+mj-lt"/>
              </a:rPr>
              <a:t>Enterococcus</a:t>
            </a:r>
            <a:r>
              <a:rPr lang="en-US" sz="1600" dirty="0">
                <a:solidFill>
                  <a:srgbClr val="FFFFFF"/>
                </a:solidFill>
                <a:latin typeface="+mj-lt"/>
              </a:rPr>
              <a:t> and 1X qPCR at 27 collection sites with standard error indicated. </a:t>
            </a:r>
          </a:p>
          <a:p>
            <a:endParaRPr lang="en-US" sz="1400" spc="-10" dirty="0">
              <a:solidFill>
                <a:srgbClr val="FFFFFF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solidFill>
                <a:srgbClr val="FFFFFF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FA473E1-4F5B-44EA-A5B0-670C25D5B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054905"/>
              </p:ext>
            </p:extLst>
          </p:nvPr>
        </p:nvGraphicFramePr>
        <p:xfrm>
          <a:off x="812798" y="1804928"/>
          <a:ext cx="6514277" cy="83248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892303">
                  <a:extLst>
                    <a:ext uri="{9D8B030D-6E8A-4147-A177-3AD203B41FA5}">
                      <a16:colId xmlns:a16="http://schemas.microsoft.com/office/drawing/2014/main" val="3303617976"/>
                    </a:ext>
                  </a:extLst>
                </a:gridCol>
                <a:gridCol w="3621974">
                  <a:extLst>
                    <a:ext uri="{9D8B030D-6E8A-4147-A177-3AD203B41FA5}">
                      <a16:colId xmlns:a16="http://schemas.microsoft.com/office/drawing/2014/main" val="2155940077"/>
                    </a:ext>
                  </a:extLst>
                </a:gridCol>
              </a:tblGrid>
              <a:tr h="27368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</a:rPr>
                        <a:t>Sample grouping</a:t>
                      </a: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</a:rPr>
                        <a:t>Cohen's </a:t>
                      </a:r>
                      <a:r>
                        <a:rPr lang="en-US" sz="1800" b="1" i="1" dirty="0">
                          <a:solidFill>
                            <a:srgbClr val="FFFFFF"/>
                          </a:solidFill>
                          <a:effectLst/>
                        </a:rPr>
                        <a:t>k</a:t>
                      </a:r>
                      <a:endParaRPr lang="en-US" sz="1800" b="1" i="1" dirty="0">
                        <a:solidFill>
                          <a:srgbClr val="FFFFFF"/>
                        </a:solidFill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441947"/>
                  </a:ext>
                </a:extLst>
              </a:tr>
              <a:tr h="2965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</a:rPr>
                        <a:t>6 samples per site</a:t>
                      </a:r>
                      <a:endParaRPr lang="en-US" sz="1600" b="0" dirty="0">
                        <a:solidFill>
                          <a:srgbClr val="FFFFFF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</a:rPr>
                        <a:t>0.60 ± 0.05</a:t>
                      </a:r>
                      <a:endParaRPr lang="en-US" sz="1600" b="0" dirty="0">
                        <a:solidFill>
                          <a:srgbClr val="FFFFFF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34241"/>
                  </a:ext>
                </a:extLst>
              </a:tr>
              <a:tr h="26225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</a:rPr>
                        <a:t>6 samples per site, no QC fails</a:t>
                      </a:r>
                      <a:endParaRPr lang="en-US" sz="1600" b="0" dirty="0">
                        <a:solidFill>
                          <a:srgbClr val="FFFFFF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</a:rPr>
                        <a:t>0.68 ± 0.04</a:t>
                      </a:r>
                      <a:endParaRPr lang="en-US" sz="1600" b="0" dirty="0">
                        <a:solidFill>
                          <a:srgbClr val="FFFFFF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26212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6212EF7-D467-4CD1-8C8F-27351E2E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Cohen’s Kappa values for IDEXX/qPCR comparison</a:t>
            </a:r>
          </a:p>
        </p:txBody>
      </p:sp>
    </p:spTree>
    <p:extLst>
      <p:ext uri="{BB962C8B-B14F-4D97-AF65-F5344CB8AC3E}">
        <p14:creationId xmlns:p14="http://schemas.microsoft.com/office/powerpoint/2010/main" val="3213425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&quot;Not Allowed&quot; Symbol 123" descr="part of qpcr graphic">
            <a:extLst>
              <a:ext uri="{FF2B5EF4-FFF2-40B4-BE49-F238E27FC236}">
                <a16:creationId xmlns:a16="http://schemas.microsoft.com/office/drawing/2014/main" id="{25ECF9A2-D555-42F2-9861-993FEB785910}"/>
              </a:ext>
            </a:extLst>
          </p:cNvPr>
          <p:cNvSpPr/>
          <p:nvPr/>
        </p:nvSpPr>
        <p:spPr>
          <a:xfrm>
            <a:off x="7711871" y="4926378"/>
            <a:ext cx="1404000" cy="1339394"/>
          </a:xfrm>
          <a:prstGeom prst="noSmoking">
            <a:avLst>
              <a:gd name="adj" fmla="val 8879"/>
            </a:avLst>
          </a:prstGeom>
          <a:solidFill>
            <a:srgbClr val="8A0000"/>
          </a:solidFill>
          <a:ln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3" name="&quot;Not Allowed&quot; Symbol 122" descr="part of qpcr graphic">
            <a:extLst>
              <a:ext uri="{FF2B5EF4-FFF2-40B4-BE49-F238E27FC236}">
                <a16:creationId xmlns:a16="http://schemas.microsoft.com/office/drawing/2014/main" id="{EF41D02F-0E63-481F-9988-478CC0A24177}"/>
              </a:ext>
            </a:extLst>
          </p:cNvPr>
          <p:cNvSpPr/>
          <p:nvPr/>
        </p:nvSpPr>
        <p:spPr>
          <a:xfrm>
            <a:off x="5428220" y="4933082"/>
            <a:ext cx="1404000" cy="1339394"/>
          </a:xfrm>
          <a:prstGeom prst="noSmoking">
            <a:avLst>
              <a:gd name="adj" fmla="val 8879"/>
            </a:avLst>
          </a:prstGeom>
          <a:solidFill>
            <a:srgbClr val="8A0000"/>
          </a:solidFill>
          <a:ln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2" name="Isosceles Triangle 121" descr="part of qpcr graphic">
            <a:extLst>
              <a:ext uri="{FF2B5EF4-FFF2-40B4-BE49-F238E27FC236}">
                <a16:creationId xmlns:a16="http://schemas.microsoft.com/office/drawing/2014/main" id="{77CF6586-1A07-4809-9D56-9E73C1329959}"/>
              </a:ext>
            </a:extLst>
          </p:cNvPr>
          <p:cNvSpPr/>
          <p:nvPr/>
        </p:nvSpPr>
        <p:spPr>
          <a:xfrm rot="10800000">
            <a:off x="4487784" y="5598359"/>
            <a:ext cx="204562" cy="201868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 descr="part of qpcr graphic">
            <a:extLst>
              <a:ext uri="{FF2B5EF4-FFF2-40B4-BE49-F238E27FC236}">
                <a16:creationId xmlns:a16="http://schemas.microsoft.com/office/drawing/2014/main" id="{CE9D27F4-4276-4403-89AA-3672A9F8E731}"/>
              </a:ext>
            </a:extLst>
          </p:cNvPr>
          <p:cNvGrpSpPr/>
          <p:nvPr/>
        </p:nvGrpSpPr>
        <p:grpSpPr>
          <a:xfrm>
            <a:off x="3128280" y="4906393"/>
            <a:ext cx="6171327" cy="1837427"/>
            <a:chOff x="4443902" y="2919472"/>
            <a:chExt cx="6171327" cy="1473097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2E408691-DFB4-47A1-A0F8-0DFD22E58B80}"/>
                </a:ext>
              </a:extLst>
            </p:cNvPr>
            <p:cNvGrpSpPr/>
            <p:nvPr/>
          </p:nvGrpSpPr>
          <p:grpSpPr>
            <a:xfrm>
              <a:off x="4443902" y="2919472"/>
              <a:ext cx="6171327" cy="1473097"/>
              <a:chOff x="982332" y="1916695"/>
              <a:chExt cx="8954152" cy="2754736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68AEFEFF-5902-4D2E-9E04-C85ECDDF3013}"/>
                  </a:ext>
                </a:extLst>
              </p:cNvPr>
              <p:cNvGrpSpPr/>
              <p:nvPr/>
            </p:nvGrpSpPr>
            <p:grpSpPr>
              <a:xfrm>
                <a:off x="982332" y="1916695"/>
                <a:ext cx="8954152" cy="1512305"/>
                <a:chOff x="982332" y="1916695"/>
                <a:chExt cx="8954149" cy="1512304"/>
              </a:xfrm>
            </p:grpSpPr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B000C01B-AB26-4328-A993-B3CABD3E56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2332" y="3039831"/>
                  <a:ext cx="2532184" cy="0"/>
                </a:xfrm>
                <a:prstGeom prst="line">
                  <a:avLst/>
                </a:prstGeom>
                <a:ln w="38100">
                  <a:solidFill>
                    <a:srgbClr val="C0C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A2C67E84-FAF4-41B4-8CB9-6CCDAC0CED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2332" y="3220367"/>
                  <a:ext cx="2525151" cy="0"/>
                </a:xfrm>
                <a:prstGeom prst="line">
                  <a:avLst/>
                </a:prstGeom>
                <a:ln w="38100">
                  <a:solidFill>
                    <a:srgbClr val="C0C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FF6A4F6D-AB03-4326-AD96-59FD3D5BB4E1}"/>
                    </a:ext>
                  </a:extLst>
                </p:cNvPr>
                <p:cNvGrpSpPr/>
                <p:nvPr/>
              </p:nvGrpSpPr>
              <p:grpSpPr>
                <a:xfrm>
                  <a:off x="4217775" y="2851050"/>
                  <a:ext cx="2492326" cy="577949"/>
                  <a:chOff x="4457115" y="2851051"/>
                  <a:chExt cx="2492325" cy="577949"/>
                </a:xfrm>
              </p:grpSpPr>
              <p:cxnSp>
                <p:nvCxnSpPr>
                  <p:cNvPr id="112" name="Straight Connector 111">
                    <a:extLst>
                      <a:ext uri="{FF2B5EF4-FFF2-40B4-BE49-F238E27FC236}">
                        <a16:creationId xmlns:a16="http://schemas.microsoft.com/office/drawing/2014/main" id="{D05C712E-E075-4056-8F0D-946C1CD371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57115" y="2851051"/>
                    <a:ext cx="2492325" cy="0"/>
                  </a:xfrm>
                  <a:prstGeom prst="line">
                    <a:avLst/>
                  </a:prstGeom>
                  <a:ln w="38100">
                    <a:solidFill>
                      <a:srgbClr val="C0C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Straight Connector 112">
                    <a:extLst>
                      <a:ext uri="{FF2B5EF4-FFF2-40B4-BE49-F238E27FC236}">
                        <a16:creationId xmlns:a16="http://schemas.microsoft.com/office/drawing/2014/main" id="{29F0C339-8159-4754-87F4-797635448B4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57115" y="3429000"/>
                    <a:ext cx="2492325" cy="0"/>
                  </a:xfrm>
                  <a:prstGeom prst="line">
                    <a:avLst/>
                  </a:prstGeom>
                  <a:ln w="38100">
                    <a:solidFill>
                      <a:srgbClr val="C0C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Connector 113">
                    <a:extLst>
                      <a:ext uri="{FF2B5EF4-FFF2-40B4-BE49-F238E27FC236}">
                        <a16:creationId xmlns:a16="http://schemas.microsoft.com/office/drawing/2014/main" id="{CD69D86D-C96C-4AFE-95E2-968B46497899}"/>
                      </a:ext>
                    </a:extLst>
                  </p:cNvPr>
                  <p:cNvCxnSpPr/>
                  <p:nvPr/>
                </p:nvCxnSpPr>
                <p:spPr>
                  <a:xfrm>
                    <a:off x="4457115" y="2998763"/>
                    <a:ext cx="260252" cy="0"/>
                  </a:xfrm>
                  <a:prstGeom prst="line">
                    <a:avLst/>
                  </a:prstGeom>
                  <a:ln w="38100">
                    <a:solidFill>
                      <a:srgbClr val="4D4D4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Straight Connector 114">
                    <a:extLst>
                      <a:ext uri="{FF2B5EF4-FFF2-40B4-BE49-F238E27FC236}">
                        <a16:creationId xmlns:a16="http://schemas.microsoft.com/office/drawing/2014/main" id="{E8CD1217-01B1-44D6-869F-4B6D4212666A}"/>
                      </a:ext>
                    </a:extLst>
                  </p:cNvPr>
                  <p:cNvCxnSpPr/>
                  <p:nvPr/>
                </p:nvCxnSpPr>
                <p:spPr>
                  <a:xfrm>
                    <a:off x="6689188" y="3273084"/>
                    <a:ext cx="260252" cy="0"/>
                  </a:xfrm>
                  <a:prstGeom prst="line">
                    <a:avLst/>
                  </a:prstGeom>
                  <a:ln w="381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6" name="Oval 115">
                    <a:extLst>
                      <a:ext uri="{FF2B5EF4-FFF2-40B4-BE49-F238E27FC236}">
                        <a16:creationId xmlns:a16="http://schemas.microsoft.com/office/drawing/2014/main" id="{AC96E063-BA00-4B55-A753-CF0E5D6BCCC9}"/>
                      </a:ext>
                    </a:extLst>
                  </p:cNvPr>
                  <p:cNvSpPr/>
                  <p:nvPr/>
                </p:nvSpPr>
                <p:spPr>
                  <a:xfrm>
                    <a:off x="4717367" y="2865118"/>
                    <a:ext cx="281354" cy="259077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7" name="Group 116">
                    <a:extLst>
                      <a:ext uri="{FF2B5EF4-FFF2-40B4-BE49-F238E27FC236}">
                        <a16:creationId xmlns:a16="http://schemas.microsoft.com/office/drawing/2014/main" id="{C735C02C-7C6B-43CE-8C8F-F530A3C12747}"/>
                      </a:ext>
                    </a:extLst>
                  </p:cNvPr>
                  <p:cNvGrpSpPr/>
                  <p:nvPr/>
                </p:nvGrpSpPr>
                <p:grpSpPr>
                  <a:xfrm>
                    <a:off x="5047958" y="2876839"/>
                    <a:ext cx="1446041" cy="235633"/>
                    <a:chOff x="4998721" y="2124222"/>
                    <a:chExt cx="1446041" cy="235633"/>
                  </a:xfrm>
                </p:grpSpPr>
                <p:grpSp>
                  <p:nvGrpSpPr>
                    <p:cNvPr id="118" name="Group 117">
                      <a:extLst>
                        <a:ext uri="{FF2B5EF4-FFF2-40B4-BE49-F238E27FC236}">
                          <a16:creationId xmlns:a16="http://schemas.microsoft.com/office/drawing/2014/main" id="{9E21AE46-0640-4742-805E-2CA5E47165E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98721" y="2131255"/>
                      <a:ext cx="1331741" cy="228600"/>
                      <a:chOff x="4998721" y="2124222"/>
                      <a:chExt cx="1331741" cy="228600"/>
                    </a:xfrm>
                  </p:grpSpPr>
                  <p:cxnSp>
                    <p:nvCxnSpPr>
                      <p:cNvPr id="120" name="Straight Connector 119">
                        <a:extLst>
                          <a:ext uri="{FF2B5EF4-FFF2-40B4-BE49-F238E27FC236}">
                            <a16:creationId xmlns:a16="http://schemas.microsoft.com/office/drawing/2014/main" id="{7EEC449B-9995-41CD-B6D9-7190FB43085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190978" y="2229729"/>
                        <a:ext cx="1139484" cy="0"/>
                      </a:xfrm>
                      <a:prstGeom prst="line">
                        <a:avLst/>
                      </a:prstGeom>
                      <a:ln w="38100">
                        <a:solidFill>
                          <a:srgbClr val="4D4D4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1" name="Star: 5 Points 120">
                        <a:extLst>
                          <a:ext uri="{FF2B5EF4-FFF2-40B4-BE49-F238E27FC236}">
                            <a16:creationId xmlns:a16="http://schemas.microsoft.com/office/drawing/2014/main" id="{12D55DAF-CF3A-48A2-8BEF-2A1BADF38F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98721" y="2124222"/>
                        <a:ext cx="228600" cy="228600"/>
                      </a:xfrm>
                      <a:prstGeom prst="star5">
                        <a:avLst/>
                      </a:prstGeom>
                      <a:solidFill>
                        <a:srgbClr val="FF9393"/>
                      </a:solidFill>
                      <a:ln>
                        <a:solidFill>
                          <a:srgbClr val="FF939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19" name="Oval 118">
                      <a:extLst>
                        <a:ext uri="{FF2B5EF4-FFF2-40B4-BE49-F238E27FC236}">
                          <a16:creationId xmlns:a16="http://schemas.microsoft.com/office/drawing/2014/main" id="{0F02BD71-2810-4F88-9E44-D388E724BB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16162" y="2124222"/>
                      <a:ext cx="228600" cy="228600"/>
                    </a:xfrm>
                    <a:prstGeom prst="ellipse">
                      <a:avLst/>
                    </a:prstGeom>
                    <a:solidFill>
                      <a:srgbClr val="7F7F7F"/>
                    </a:solidFill>
                    <a:ln>
                      <a:solidFill>
                        <a:srgbClr val="7F7F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93913C67-F67A-4BB2-9FCD-58565C0854EB}"/>
                    </a:ext>
                  </a:extLst>
                </p:cNvPr>
                <p:cNvGrpSpPr/>
                <p:nvPr/>
              </p:nvGrpSpPr>
              <p:grpSpPr>
                <a:xfrm>
                  <a:off x="7404297" y="1916695"/>
                  <a:ext cx="2532184" cy="1502927"/>
                  <a:chOff x="7404297" y="1916695"/>
                  <a:chExt cx="2532184" cy="1502927"/>
                </a:xfrm>
              </p:grpSpPr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id="{6B542D20-8E38-463F-B060-677C871BD7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404297" y="2851051"/>
                    <a:ext cx="2532184" cy="0"/>
                  </a:xfrm>
                  <a:prstGeom prst="line">
                    <a:avLst/>
                  </a:prstGeom>
                  <a:ln w="38100">
                    <a:solidFill>
                      <a:srgbClr val="C0C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29A7678F-8F6B-4443-820A-98A9EB4DC1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411330" y="3419622"/>
                    <a:ext cx="2525151" cy="0"/>
                  </a:xfrm>
                  <a:prstGeom prst="line">
                    <a:avLst/>
                  </a:prstGeom>
                  <a:ln w="38100">
                    <a:solidFill>
                      <a:srgbClr val="C0C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>
                    <a:extLst>
                      <a:ext uri="{FF2B5EF4-FFF2-40B4-BE49-F238E27FC236}">
                        <a16:creationId xmlns:a16="http://schemas.microsoft.com/office/drawing/2014/main" id="{6C70FF1F-A6BA-4313-B188-9AD238A939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411330" y="2989379"/>
                    <a:ext cx="2525151" cy="0"/>
                  </a:xfrm>
                  <a:prstGeom prst="line">
                    <a:avLst/>
                  </a:prstGeom>
                  <a:ln w="38100">
                    <a:solidFill>
                      <a:srgbClr val="4D4D4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>
                    <a:extLst>
                      <a:ext uri="{FF2B5EF4-FFF2-40B4-BE49-F238E27FC236}">
                        <a16:creationId xmlns:a16="http://schemas.microsoft.com/office/drawing/2014/main" id="{7F19C61F-BA58-4398-9F26-B3EBC6DEB197}"/>
                      </a:ext>
                    </a:extLst>
                  </p:cNvPr>
                  <p:cNvCxnSpPr/>
                  <p:nvPr/>
                </p:nvCxnSpPr>
                <p:spPr>
                  <a:xfrm>
                    <a:off x="7411330" y="3273084"/>
                    <a:ext cx="2525151" cy="0"/>
                  </a:xfrm>
                  <a:prstGeom prst="line">
                    <a:avLst/>
                  </a:prstGeom>
                  <a:ln w="381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25342E15-AB4A-4E1D-8E43-1B829F5B509F}"/>
                      </a:ext>
                    </a:extLst>
                  </p:cNvPr>
                  <p:cNvGrpSpPr/>
                  <p:nvPr/>
                </p:nvGrpSpPr>
                <p:grpSpPr>
                  <a:xfrm>
                    <a:off x="8896746" y="2091395"/>
                    <a:ext cx="415481" cy="442445"/>
                    <a:chOff x="8896746" y="2091395"/>
                    <a:chExt cx="415481" cy="442445"/>
                  </a:xfrm>
                </p:grpSpPr>
                <p:cxnSp>
                  <p:nvCxnSpPr>
                    <p:cNvPr id="110" name="Straight Connector 109">
                      <a:extLst>
                        <a:ext uri="{FF2B5EF4-FFF2-40B4-BE49-F238E27FC236}">
                          <a16:creationId xmlns:a16="http://schemas.microsoft.com/office/drawing/2014/main" id="{058390B7-B5C0-49CF-BAD7-A329D5ED12A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8896746" y="2305827"/>
                      <a:ext cx="206771" cy="228013"/>
                    </a:xfrm>
                    <a:prstGeom prst="line">
                      <a:avLst/>
                    </a:prstGeom>
                    <a:ln w="38100">
                      <a:solidFill>
                        <a:srgbClr val="4D4D4D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1" name="Oval 110">
                      <a:extLst>
                        <a:ext uri="{FF2B5EF4-FFF2-40B4-BE49-F238E27FC236}">
                          <a16:creationId xmlns:a16="http://schemas.microsoft.com/office/drawing/2014/main" id="{782B53EC-5409-4C42-BA06-7FB2F4443B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83627" y="2091395"/>
                      <a:ext cx="228600" cy="228600"/>
                    </a:xfrm>
                    <a:prstGeom prst="ellipse">
                      <a:avLst/>
                    </a:prstGeom>
                    <a:solidFill>
                      <a:srgbClr val="7F7F7F"/>
                    </a:solidFill>
                    <a:ln>
                      <a:solidFill>
                        <a:srgbClr val="7F7F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97" name="Group 96">
                    <a:extLst>
                      <a:ext uri="{FF2B5EF4-FFF2-40B4-BE49-F238E27FC236}">
                        <a16:creationId xmlns:a16="http://schemas.microsoft.com/office/drawing/2014/main" id="{A26B41A0-D99C-4EEE-90C8-80649FBF7CAD}"/>
                      </a:ext>
                    </a:extLst>
                  </p:cNvPr>
                  <p:cNvGrpSpPr/>
                  <p:nvPr/>
                </p:nvGrpSpPr>
                <p:grpSpPr>
                  <a:xfrm>
                    <a:off x="7572177" y="1916695"/>
                    <a:ext cx="633220" cy="581874"/>
                    <a:chOff x="7572177" y="1916695"/>
                    <a:chExt cx="633220" cy="581874"/>
                  </a:xfrm>
                </p:grpSpPr>
                <p:grpSp>
                  <p:nvGrpSpPr>
                    <p:cNvPr id="98" name="Group 97">
                      <a:extLst>
                        <a:ext uri="{FF2B5EF4-FFF2-40B4-BE49-F238E27FC236}">
                          <a16:creationId xmlns:a16="http://schemas.microsoft.com/office/drawing/2014/main" id="{CB6EB0DF-C77F-4ED5-B3E7-66FF40614305}"/>
                        </a:ext>
                      </a:extLst>
                    </p:cNvPr>
                    <p:cNvGrpSpPr/>
                    <p:nvPr/>
                  </p:nvGrpSpPr>
                  <p:grpSpPr>
                    <a:xfrm rot="1377988">
                      <a:off x="7739637" y="2132676"/>
                      <a:ext cx="465760" cy="266084"/>
                      <a:chOff x="7752088" y="2072944"/>
                      <a:chExt cx="465760" cy="266084"/>
                    </a:xfrm>
                  </p:grpSpPr>
                  <p:cxnSp>
                    <p:nvCxnSpPr>
                      <p:cNvPr id="108" name="Straight Connector 107">
                        <a:extLst>
                          <a:ext uri="{FF2B5EF4-FFF2-40B4-BE49-F238E27FC236}">
                            <a16:creationId xmlns:a16="http://schemas.microsoft.com/office/drawing/2014/main" id="{9E4EEE75-9658-4128-AA65-FF1405E1CBD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7933492" y="2222416"/>
                        <a:ext cx="284356" cy="116612"/>
                      </a:xfrm>
                      <a:prstGeom prst="line">
                        <a:avLst/>
                      </a:prstGeom>
                      <a:ln w="38100" cap="rnd">
                        <a:solidFill>
                          <a:srgbClr val="4D4D4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09" name="Star: 5 Points 108">
                        <a:extLst>
                          <a:ext uri="{FF2B5EF4-FFF2-40B4-BE49-F238E27FC236}">
                            <a16:creationId xmlns:a16="http://schemas.microsoft.com/office/drawing/2014/main" id="{FFD3008A-2A27-4B05-8A99-DB9D3E32B8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52088" y="2072944"/>
                        <a:ext cx="228600" cy="228600"/>
                      </a:xfrm>
                      <a:prstGeom prst="star5">
                        <a:avLst/>
                      </a:prstGeom>
                      <a:solidFill>
                        <a:srgbClr val="FF9393"/>
                      </a:solidFill>
                      <a:ln>
                        <a:solidFill>
                          <a:srgbClr val="FF939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99" name="Straight Connector 98">
                      <a:extLst>
                        <a:ext uri="{FF2B5EF4-FFF2-40B4-BE49-F238E27FC236}">
                          <a16:creationId xmlns:a16="http://schemas.microsoft.com/office/drawing/2014/main" id="{15B8FF67-A36D-4439-B1DA-91DAE3F3449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955504" y="1957026"/>
                      <a:ext cx="42868" cy="73572"/>
                    </a:xfrm>
                    <a:prstGeom prst="line">
                      <a:avLst/>
                    </a:prstGeom>
                    <a:solidFill>
                      <a:srgbClr val="FF9393"/>
                    </a:solidFill>
                    <a:ln>
                      <a:solidFill>
                        <a:srgbClr val="FF939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Straight Connector 99">
                      <a:extLst>
                        <a:ext uri="{FF2B5EF4-FFF2-40B4-BE49-F238E27FC236}">
                          <a16:creationId xmlns:a16="http://schemas.microsoft.com/office/drawing/2014/main" id="{2BFA9016-0D6B-4CC1-B8CE-66CF601916D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057454" y="2237326"/>
                      <a:ext cx="94369" cy="23433"/>
                    </a:xfrm>
                    <a:prstGeom prst="line">
                      <a:avLst/>
                    </a:prstGeom>
                    <a:solidFill>
                      <a:srgbClr val="FF9393"/>
                    </a:solidFill>
                    <a:ln>
                      <a:solidFill>
                        <a:srgbClr val="FF939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Straight Connector 100">
                      <a:extLst>
                        <a:ext uri="{FF2B5EF4-FFF2-40B4-BE49-F238E27FC236}">
                          <a16:creationId xmlns:a16="http://schemas.microsoft.com/office/drawing/2014/main" id="{FD276A13-6813-4F31-A8AF-1705BC371D3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904769" y="2414657"/>
                      <a:ext cx="0" cy="83912"/>
                    </a:xfrm>
                    <a:prstGeom prst="line">
                      <a:avLst/>
                    </a:prstGeom>
                    <a:solidFill>
                      <a:srgbClr val="FF9393"/>
                    </a:solidFill>
                    <a:ln>
                      <a:solidFill>
                        <a:srgbClr val="FF939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Straight Connector 101">
                      <a:extLst>
                        <a:ext uri="{FF2B5EF4-FFF2-40B4-BE49-F238E27FC236}">
                          <a16:creationId xmlns:a16="http://schemas.microsoft.com/office/drawing/2014/main" id="{17DE13D7-298C-49F6-992A-79918FA04A9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638919" y="2330745"/>
                      <a:ext cx="50388" cy="57205"/>
                    </a:xfrm>
                    <a:prstGeom prst="line">
                      <a:avLst/>
                    </a:prstGeom>
                    <a:solidFill>
                      <a:srgbClr val="FF9393"/>
                    </a:solidFill>
                    <a:ln>
                      <a:solidFill>
                        <a:srgbClr val="FF939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" name="Straight Connector 102">
                      <a:extLst>
                        <a:ext uri="{FF2B5EF4-FFF2-40B4-BE49-F238E27FC236}">
                          <a16:creationId xmlns:a16="http://schemas.microsoft.com/office/drawing/2014/main" id="{BEAA25D1-55DA-43C4-B235-F6FFFB3A46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666215" y="2039870"/>
                      <a:ext cx="54595" cy="51526"/>
                    </a:xfrm>
                    <a:prstGeom prst="line">
                      <a:avLst/>
                    </a:prstGeom>
                    <a:solidFill>
                      <a:srgbClr val="FF9393"/>
                    </a:solidFill>
                    <a:ln>
                      <a:solidFill>
                        <a:srgbClr val="FF939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" name="Straight Connector 103">
                      <a:extLst>
                        <a:ext uri="{FF2B5EF4-FFF2-40B4-BE49-F238E27FC236}">
                          <a16:creationId xmlns:a16="http://schemas.microsoft.com/office/drawing/2014/main" id="{D754FCFA-68AF-4DC4-9BF0-2DD55CA4596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823473" y="1916695"/>
                      <a:ext cx="0" cy="135659"/>
                    </a:xfrm>
                    <a:prstGeom prst="line">
                      <a:avLst/>
                    </a:prstGeom>
                    <a:solidFill>
                      <a:srgbClr val="FF9393"/>
                    </a:solidFill>
                    <a:ln>
                      <a:solidFill>
                        <a:srgbClr val="FF939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" name="Straight Connector 104">
                      <a:extLst>
                        <a:ext uri="{FF2B5EF4-FFF2-40B4-BE49-F238E27FC236}">
                          <a16:creationId xmlns:a16="http://schemas.microsoft.com/office/drawing/2014/main" id="{A9C22B94-67E2-4E80-9E94-EA1DEE52857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8012558" y="2076436"/>
                      <a:ext cx="131335" cy="38076"/>
                    </a:xfrm>
                    <a:prstGeom prst="line">
                      <a:avLst/>
                    </a:prstGeom>
                    <a:solidFill>
                      <a:srgbClr val="FF9393"/>
                    </a:solidFill>
                    <a:ln>
                      <a:solidFill>
                        <a:srgbClr val="FF939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" name="Straight Connector 105">
                      <a:extLst>
                        <a:ext uri="{FF2B5EF4-FFF2-40B4-BE49-F238E27FC236}">
                          <a16:creationId xmlns:a16="http://schemas.microsoft.com/office/drawing/2014/main" id="{37492FA5-BB64-48FF-8F71-A4B0F7A3051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7727994" y="2368186"/>
                      <a:ext cx="67455" cy="130383"/>
                    </a:xfrm>
                    <a:prstGeom prst="line">
                      <a:avLst/>
                    </a:prstGeom>
                    <a:solidFill>
                      <a:srgbClr val="FF9393"/>
                    </a:solidFill>
                    <a:ln>
                      <a:solidFill>
                        <a:srgbClr val="FF939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" name="Straight Connector 106">
                      <a:extLst>
                        <a:ext uri="{FF2B5EF4-FFF2-40B4-BE49-F238E27FC236}">
                          <a16:creationId xmlns:a16="http://schemas.microsoft.com/office/drawing/2014/main" id="{50D49567-5005-4A35-BE07-B342A7A87D9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7572177" y="2192285"/>
                      <a:ext cx="141673" cy="9937"/>
                    </a:xfrm>
                    <a:prstGeom prst="line">
                      <a:avLst/>
                    </a:prstGeom>
                    <a:solidFill>
                      <a:srgbClr val="FF9393"/>
                    </a:solidFill>
                    <a:ln>
                      <a:solidFill>
                        <a:srgbClr val="FF939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1ABDFBC0-BAB4-40EB-B616-140EB05F40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1322" y="4206625"/>
                <a:ext cx="260252" cy="0"/>
              </a:xfrm>
              <a:prstGeom prst="line">
                <a:avLst/>
              </a:prstGeom>
              <a:ln w="3810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B00CB702-A6F6-431E-B52F-2972175472A5}"/>
                  </a:ext>
                </a:extLst>
              </p:cNvPr>
              <p:cNvCxnSpPr/>
              <p:nvPr/>
            </p:nvCxnSpPr>
            <p:spPr>
              <a:xfrm>
                <a:off x="3152447" y="4207887"/>
                <a:ext cx="260252" cy="0"/>
              </a:xfrm>
              <a:prstGeom prst="line">
                <a:avLst/>
              </a:prstGeom>
              <a:ln w="381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8EC1C756-2BD8-44BF-B2B9-52DA39A45C66}"/>
                  </a:ext>
                </a:extLst>
              </p:cNvPr>
              <p:cNvGrpSpPr/>
              <p:nvPr/>
            </p:nvGrpSpPr>
            <p:grpSpPr>
              <a:xfrm>
                <a:off x="6612596" y="4133125"/>
                <a:ext cx="1446040" cy="235635"/>
                <a:chOff x="6446004" y="4048235"/>
                <a:chExt cx="1446027" cy="235643"/>
              </a:xfrm>
            </p:grpSpPr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7EFEDD22-6F0A-4103-99FD-30AAEF7E0B87}"/>
                    </a:ext>
                  </a:extLst>
                </p:cNvPr>
                <p:cNvCxnSpPr/>
                <p:nvPr/>
              </p:nvCxnSpPr>
              <p:spPr>
                <a:xfrm>
                  <a:off x="6638261" y="4160786"/>
                  <a:ext cx="1139487" cy="0"/>
                </a:xfrm>
                <a:prstGeom prst="line">
                  <a:avLst/>
                </a:prstGeom>
                <a:ln w="3810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Star: 5 Points 85">
                  <a:extLst>
                    <a:ext uri="{FF2B5EF4-FFF2-40B4-BE49-F238E27FC236}">
                      <a16:creationId xmlns:a16="http://schemas.microsoft.com/office/drawing/2014/main" id="{E44EF0D4-F4C8-4908-8E9E-85B19B29D918}"/>
                    </a:ext>
                  </a:extLst>
                </p:cNvPr>
                <p:cNvSpPr/>
                <p:nvPr/>
              </p:nvSpPr>
              <p:spPr>
                <a:xfrm>
                  <a:off x="6446004" y="4055277"/>
                  <a:ext cx="228600" cy="228601"/>
                </a:xfrm>
                <a:prstGeom prst="star5">
                  <a:avLst/>
                </a:prstGeom>
                <a:solidFill>
                  <a:srgbClr val="FF9393"/>
                </a:solidFill>
                <a:ln>
                  <a:solidFill>
                    <a:srgbClr val="FF939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CF2D5F3F-8DDF-4F48-85F8-D9C78C9D1097}"/>
                    </a:ext>
                  </a:extLst>
                </p:cNvPr>
                <p:cNvSpPr/>
                <p:nvPr/>
              </p:nvSpPr>
              <p:spPr>
                <a:xfrm>
                  <a:off x="7663431" y="4048235"/>
                  <a:ext cx="228600" cy="228601"/>
                </a:xfrm>
                <a:prstGeom prst="ellipse">
                  <a:avLst/>
                </a:prstGeom>
                <a:solidFill>
                  <a:srgbClr val="7F7F7F"/>
                </a:solidFill>
                <a:ln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1F21C07-FAA6-432C-95DB-6309557C6192}"/>
                  </a:ext>
                </a:extLst>
              </p:cNvPr>
              <p:cNvSpPr txBox="1"/>
              <p:nvPr/>
            </p:nvSpPr>
            <p:spPr>
              <a:xfrm>
                <a:off x="1635293" y="3975792"/>
                <a:ext cx="1227455" cy="692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FFFFFF"/>
                    </a:solidFill>
                  </a:rPr>
                  <a:t>Forward primer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871B1C5E-AEBB-415B-BBBD-AE0B77C6C857}"/>
                  </a:ext>
                </a:extLst>
              </p:cNvPr>
              <p:cNvSpPr txBox="1"/>
              <p:nvPr/>
            </p:nvSpPr>
            <p:spPr>
              <a:xfrm>
                <a:off x="3421474" y="3979287"/>
                <a:ext cx="1227455" cy="692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FFFFFF"/>
                    </a:solidFill>
                  </a:rPr>
                  <a:t>Reverse primer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8D7CF72-DAB4-47AC-8F08-C1E4E7578AF3}"/>
                  </a:ext>
                </a:extLst>
              </p:cNvPr>
              <p:cNvSpPr txBox="1"/>
              <p:nvPr/>
            </p:nvSpPr>
            <p:spPr>
              <a:xfrm>
                <a:off x="8073161" y="3940236"/>
                <a:ext cx="1587292" cy="692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FFFFFF"/>
                    </a:solidFill>
                  </a:rPr>
                  <a:t>Fluorescent Probe</a:t>
                </a:r>
              </a:p>
            </p:txBody>
          </p:sp>
        </p:grp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ACA270A-0763-48B9-BA2A-E893138043E7}"/>
                </a:ext>
              </a:extLst>
            </p:cNvPr>
            <p:cNvSpPr/>
            <p:nvPr/>
          </p:nvSpPr>
          <p:spPr>
            <a:xfrm>
              <a:off x="7103478" y="4077049"/>
              <a:ext cx="193913" cy="138542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D160713-A952-4BF9-8DA0-1EC9F3B46DA6}"/>
                </a:ext>
              </a:extLst>
            </p:cNvPr>
            <p:cNvSpPr txBox="1"/>
            <p:nvPr/>
          </p:nvSpPr>
          <p:spPr>
            <a:xfrm>
              <a:off x="7292060" y="3998643"/>
              <a:ext cx="981072" cy="370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</a:rPr>
                <a:t>DNA Polymerase</a:t>
              </a:r>
            </a:p>
          </p:txBody>
        </p:sp>
      </p:grp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FB8555C0-C6C4-4938-9E18-9AD5BBB48431}"/>
              </a:ext>
            </a:extLst>
          </p:cNvPr>
          <p:cNvSpPr txBox="1">
            <a:spLocks/>
          </p:cNvSpPr>
          <p:nvPr/>
        </p:nvSpPr>
        <p:spPr>
          <a:xfrm>
            <a:off x="2537340" y="3971093"/>
            <a:ext cx="7210530" cy="1074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r>
              <a:rPr lang="en-US" sz="2400" dirty="0">
                <a:solidFill>
                  <a:srgbClr val="FFFFFF"/>
                </a:solidFill>
              </a:rPr>
              <a:t>PCR </a:t>
            </a:r>
            <a:r>
              <a:rPr lang="en-US" sz="2400" u="sng" dirty="0">
                <a:solidFill>
                  <a:srgbClr val="FFFFFF"/>
                </a:solidFill>
              </a:rPr>
              <a:t>interference</a:t>
            </a:r>
            <a:r>
              <a:rPr lang="en-US" sz="2400" dirty="0">
                <a:solidFill>
                  <a:srgbClr val="FFFFFF"/>
                </a:solidFill>
              </a:rPr>
              <a:t>: decreased DNA detection due to factors other than DNA polymerase inhibition</a:t>
            </a:r>
          </a:p>
        </p:txBody>
      </p:sp>
      <p:sp>
        <p:nvSpPr>
          <p:cNvPr id="11" name="&quot;Not Allowed&quot; Symbol 10" descr="part of qpcr graphic">
            <a:extLst>
              <a:ext uri="{FF2B5EF4-FFF2-40B4-BE49-F238E27FC236}">
                <a16:creationId xmlns:a16="http://schemas.microsoft.com/office/drawing/2014/main" id="{B8D26BA2-29EB-4506-92DB-5ACE2FAD8491}"/>
              </a:ext>
            </a:extLst>
          </p:cNvPr>
          <p:cNvSpPr/>
          <p:nvPr/>
        </p:nvSpPr>
        <p:spPr>
          <a:xfrm>
            <a:off x="7641639" y="2100721"/>
            <a:ext cx="1404000" cy="1339394"/>
          </a:xfrm>
          <a:prstGeom prst="noSmoking">
            <a:avLst>
              <a:gd name="adj" fmla="val 8879"/>
            </a:avLst>
          </a:prstGeom>
          <a:solidFill>
            <a:srgbClr val="8A0000"/>
          </a:solidFill>
          <a:ln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Isosceles Triangle 9" descr="part of qpcr graphic">
            <a:extLst>
              <a:ext uri="{FF2B5EF4-FFF2-40B4-BE49-F238E27FC236}">
                <a16:creationId xmlns:a16="http://schemas.microsoft.com/office/drawing/2014/main" id="{B2AE8907-3525-426B-9B1B-61AA16FA6250}"/>
              </a:ext>
            </a:extLst>
          </p:cNvPr>
          <p:cNvSpPr/>
          <p:nvPr/>
        </p:nvSpPr>
        <p:spPr>
          <a:xfrm rot="10800000">
            <a:off x="5456322" y="2568648"/>
            <a:ext cx="204562" cy="201868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 descr="PCR graphic">
            <a:extLst>
              <a:ext uri="{FF2B5EF4-FFF2-40B4-BE49-F238E27FC236}">
                <a16:creationId xmlns:a16="http://schemas.microsoft.com/office/drawing/2014/main" id="{EC18386A-BB78-49F5-BFDE-807B6F374D8C}"/>
              </a:ext>
            </a:extLst>
          </p:cNvPr>
          <p:cNvGrpSpPr/>
          <p:nvPr/>
        </p:nvGrpSpPr>
        <p:grpSpPr>
          <a:xfrm>
            <a:off x="3051632" y="2055479"/>
            <a:ext cx="6171327" cy="1837428"/>
            <a:chOff x="4956483" y="1751713"/>
            <a:chExt cx="6171327" cy="183742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43967F1-1E21-477F-84A4-D74478AD8418}"/>
                </a:ext>
              </a:extLst>
            </p:cNvPr>
            <p:cNvGrpSpPr/>
            <p:nvPr/>
          </p:nvGrpSpPr>
          <p:grpSpPr>
            <a:xfrm>
              <a:off x="4956483" y="1751713"/>
              <a:ext cx="6171327" cy="1837428"/>
              <a:chOff x="982332" y="1916695"/>
              <a:chExt cx="8954152" cy="2754736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18642A61-A7C7-474F-ADFA-072D570A1074}"/>
                  </a:ext>
                </a:extLst>
              </p:cNvPr>
              <p:cNvGrpSpPr/>
              <p:nvPr/>
            </p:nvGrpSpPr>
            <p:grpSpPr>
              <a:xfrm>
                <a:off x="982332" y="1916695"/>
                <a:ext cx="8954152" cy="1512305"/>
                <a:chOff x="982332" y="1916695"/>
                <a:chExt cx="8954149" cy="1512304"/>
              </a:xfrm>
            </p:grpSpPr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E0DD0B9F-48FD-46A4-9FDD-90F8777880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2332" y="3039831"/>
                  <a:ext cx="2532184" cy="0"/>
                </a:xfrm>
                <a:prstGeom prst="line">
                  <a:avLst/>
                </a:prstGeom>
                <a:ln w="38100">
                  <a:solidFill>
                    <a:srgbClr val="C0C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D55D8BF4-B4ED-485C-986F-4A3D68528F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2332" y="3220367"/>
                  <a:ext cx="2525151" cy="0"/>
                </a:xfrm>
                <a:prstGeom prst="line">
                  <a:avLst/>
                </a:prstGeom>
                <a:ln w="38100">
                  <a:solidFill>
                    <a:srgbClr val="C0C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AFD2A341-3D64-4473-9DEC-538509405520}"/>
                    </a:ext>
                  </a:extLst>
                </p:cNvPr>
                <p:cNvGrpSpPr/>
                <p:nvPr/>
              </p:nvGrpSpPr>
              <p:grpSpPr>
                <a:xfrm>
                  <a:off x="4217775" y="2851050"/>
                  <a:ext cx="2492326" cy="577949"/>
                  <a:chOff x="4457115" y="2851051"/>
                  <a:chExt cx="2492325" cy="577949"/>
                </a:xfrm>
              </p:grpSpPr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id="{4BBF11B0-CA51-4B4B-8EC6-7DFF27011D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57115" y="2851051"/>
                    <a:ext cx="2492325" cy="0"/>
                  </a:xfrm>
                  <a:prstGeom prst="line">
                    <a:avLst/>
                  </a:prstGeom>
                  <a:ln w="38100">
                    <a:solidFill>
                      <a:srgbClr val="C0C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80D00A62-68E2-47C3-B855-0E9DA15430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57115" y="3429000"/>
                    <a:ext cx="2492325" cy="0"/>
                  </a:xfrm>
                  <a:prstGeom prst="line">
                    <a:avLst/>
                  </a:prstGeom>
                  <a:ln w="38100">
                    <a:solidFill>
                      <a:srgbClr val="C0C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7A16E2D5-B2B4-4385-9DDD-BBF38AC5FC91}"/>
                      </a:ext>
                    </a:extLst>
                  </p:cNvPr>
                  <p:cNvCxnSpPr/>
                  <p:nvPr/>
                </p:nvCxnSpPr>
                <p:spPr>
                  <a:xfrm>
                    <a:off x="4457115" y="2998763"/>
                    <a:ext cx="260252" cy="0"/>
                  </a:xfrm>
                  <a:prstGeom prst="line">
                    <a:avLst/>
                  </a:prstGeom>
                  <a:ln w="38100">
                    <a:solidFill>
                      <a:srgbClr val="4D4D4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id="{37C08D2C-AA25-4F39-A632-12DE739E2860}"/>
                      </a:ext>
                    </a:extLst>
                  </p:cNvPr>
                  <p:cNvCxnSpPr/>
                  <p:nvPr/>
                </p:nvCxnSpPr>
                <p:spPr>
                  <a:xfrm>
                    <a:off x="6689188" y="3273084"/>
                    <a:ext cx="260252" cy="0"/>
                  </a:xfrm>
                  <a:prstGeom prst="line">
                    <a:avLst/>
                  </a:prstGeom>
                  <a:ln w="381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7" name="Oval 66">
                    <a:extLst>
                      <a:ext uri="{FF2B5EF4-FFF2-40B4-BE49-F238E27FC236}">
                        <a16:creationId xmlns:a16="http://schemas.microsoft.com/office/drawing/2014/main" id="{12105BD5-0E00-4503-94BA-8DF172C0B338}"/>
                      </a:ext>
                    </a:extLst>
                  </p:cNvPr>
                  <p:cNvSpPr/>
                  <p:nvPr/>
                </p:nvSpPr>
                <p:spPr>
                  <a:xfrm>
                    <a:off x="4717367" y="2865118"/>
                    <a:ext cx="281354" cy="259077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solidFill>
                      <a:srgbClr val="CC66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8" name="Group 67">
                    <a:extLst>
                      <a:ext uri="{FF2B5EF4-FFF2-40B4-BE49-F238E27FC236}">
                        <a16:creationId xmlns:a16="http://schemas.microsoft.com/office/drawing/2014/main" id="{84610EAF-AE7F-4C6F-97F8-30CA18C9066E}"/>
                      </a:ext>
                    </a:extLst>
                  </p:cNvPr>
                  <p:cNvGrpSpPr/>
                  <p:nvPr/>
                </p:nvGrpSpPr>
                <p:grpSpPr>
                  <a:xfrm>
                    <a:off x="5047958" y="2876839"/>
                    <a:ext cx="1446041" cy="235633"/>
                    <a:chOff x="4998721" y="2124222"/>
                    <a:chExt cx="1446041" cy="235633"/>
                  </a:xfrm>
                </p:grpSpPr>
                <p:grpSp>
                  <p:nvGrpSpPr>
                    <p:cNvPr id="69" name="Group 68">
                      <a:extLst>
                        <a:ext uri="{FF2B5EF4-FFF2-40B4-BE49-F238E27FC236}">
                          <a16:creationId xmlns:a16="http://schemas.microsoft.com/office/drawing/2014/main" id="{777469DB-9D8B-46A2-BFBD-F493B8D85B8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98721" y="2131255"/>
                      <a:ext cx="1331741" cy="228600"/>
                      <a:chOff x="4998721" y="2124222"/>
                      <a:chExt cx="1331741" cy="228600"/>
                    </a:xfrm>
                  </p:grpSpPr>
                  <p:cxnSp>
                    <p:nvCxnSpPr>
                      <p:cNvPr id="71" name="Straight Connector 70">
                        <a:extLst>
                          <a:ext uri="{FF2B5EF4-FFF2-40B4-BE49-F238E27FC236}">
                            <a16:creationId xmlns:a16="http://schemas.microsoft.com/office/drawing/2014/main" id="{32731E05-E03F-428B-8EB8-C4B929B304F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190978" y="2229729"/>
                        <a:ext cx="1139484" cy="0"/>
                      </a:xfrm>
                      <a:prstGeom prst="line">
                        <a:avLst/>
                      </a:prstGeom>
                      <a:ln w="38100">
                        <a:solidFill>
                          <a:srgbClr val="4D4D4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2" name="Star: 5 Points 71">
                        <a:extLst>
                          <a:ext uri="{FF2B5EF4-FFF2-40B4-BE49-F238E27FC236}">
                            <a16:creationId xmlns:a16="http://schemas.microsoft.com/office/drawing/2014/main" id="{5E8ADC74-11C1-4FAA-A308-7DA042CC731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98721" y="2124222"/>
                        <a:ext cx="228600" cy="228600"/>
                      </a:xfrm>
                      <a:prstGeom prst="star5">
                        <a:avLst/>
                      </a:prstGeom>
                      <a:solidFill>
                        <a:srgbClr val="FF9393"/>
                      </a:solidFill>
                      <a:ln>
                        <a:solidFill>
                          <a:srgbClr val="FF939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70" name="Oval 69">
                      <a:extLst>
                        <a:ext uri="{FF2B5EF4-FFF2-40B4-BE49-F238E27FC236}">
                          <a16:creationId xmlns:a16="http://schemas.microsoft.com/office/drawing/2014/main" id="{9EAFBA39-3B91-45B5-AF59-FF380E5994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16162" y="2124222"/>
                      <a:ext cx="228600" cy="228600"/>
                    </a:xfrm>
                    <a:prstGeom prst="ellipse">
                      <a:avLst/>
                    </a:prstGeom>
                    <a:solidFill>
                      <a:srgbClr val="7F7F7F"/>
                    </a:solidFill>
                    <a:ln>
                      <a:solidFill>
                        <a:srgbClr val="7F7F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9369C655-01F9-459E-B672-3EB11FD4B248}"/>
                    </a:ext>
                  </a:extLst>
                </p:cNvPr>
                <p:cNvGrpSpPr/>
                <p:nvPr/>
              </p:nvGrpSpPr>
              <p:grpSpPr>
                <a:xfrm>
                  <a:off x="7404297" y="1916695"/>
                  <a:ext cx="2532184" cy="1502927"/>
                  <a:chOff x="7404297" y="1916695"/>
                  <a:chExt cx="2532184" cy="1502927"/>
                </a:xfrm>
              </p:grpSpPr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68D4E8C8-4942-4B48-A636-290496123E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404297" y="2851051"/>
                    <a:ext cx="2532184" cy="0"/>
                  </a:xfrm>
                  <a:prstGeom prst="line">
                    <a:avLst/>
                  </a:prstGeom>
                  <a:ln w="38100">
                    <a:solidFill>
                      <a:srgbClr val="C0C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66226C03-2B91-4594-B31E-10FAFB78CE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411330" y="3419622"/>
                    <a:ext cx="2525151" cy="0"/>
                  </a:xfrm>
                  <a:prstGeom prst="line">
                    <a:avLst/>
                  </a:prstGeom>
                  <a:ln w="38100">
                    <a:solidFill>
                      <a:srgbClr val="C0C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75751AD1-9DE3-4833-9595-C3A1E4F98C7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411330" y="2989379"/>
                    <a:ext cx="2525151" cy="0"/>
                  </a:xfrm>
                  <a:prstGeom prst="line">
                    <a:avLst/>
                  </a:prstGeom>
                  <a:ln w="381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>
                    <a:extLst>
                      <a:ext uri="{FF2B5EF4-FFF2-40B4-BE49-F238E27FC236}">
                        <a16:creationId xmlns:a16="http://schemas.microsoft.com/office/drawing/2014/main" id="{9B7E4E7C-8E92-4691-B576-E81E96526FB2}"/>
                      </a:ext>
                    </a:extLst>
                  </p:cNvPr>
                  <p:cNvCxnSpPr/>
                  <p:nvPr/>
                </p:nvCxnSpPr>
                <p:spPr>
                  <a:xfrm>
                    <a:off x="7411330" y="3273084"/>
                    <a:ext cx="2525151" cy="0"/>
                  </a:xfrm>
                  <a:prstGeom prst="line">
                    <a:avLst/>
                  </a:prstGeom>
                  <a:ln w="381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7" name="Group 46">
                    <a:extLst>
                      <a:ext uri="{FF2B5EF4-FFF2-40B4-BE49-F238E27FC236}">
                        <a16:creationId xmlns:a16="http://schemas.microsoft.com/office/drawing/2014/main" id="{1F401B79-A100-4676-AD58-04C9425E86E3}"/>
                      </a:ext>
                    </a:extLst>
                  </p:cNvPr>
                  <p:cNvGrpSpPr/>
                  <p:nvPr/>
                </p:nvGrpSpPr>
                <p:grpSpPr>
                  <a:xfrm>
                    <a:off x="8896746" y="2091395"/>
                    <a:ext cx="415481" cy="442445"/>
                    <a:chOff x="8896746" y="2091395"/>
                    <a:chExt cx="415481" cy="442445"/>
                  </a:xfrm>
                </p:grpSpPr>
                <p:cxnSp>
                  <p:nvCxnSpPr>
                    <p:cNvPr id="61" name="Straight Connector 60">
                      <a:extLst>
                        <a:ext uri="{FF2B5EF4-FFF2-40B4-BE49-F238E27FC236}">
                          <a16:creationId xmlns:a16="http://schemas.microsoft.com/office/drawing/2014/main" id="{11786D50-3A37-4928-B434-65C46B654A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8896746" y="2305827"/>
                      <a:ext cx="206771" cy="228013"/>
                    </a:xfrm>
                    <a:prstGeom prst="line">
                      <a:avLst/>
                    </a:prstGeom>
                    <a:ln w="38100">
                      <a:solidFill>
                        <a:srgbClr val="4D4D4D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2" name="Oval 61">
                      <a:extLst>
                        <a:ext uri="{FF2B5EF4-FFF2-40B4-BE49-F238E27FC236}">
                          <a16:creationId xmlns:a16="http://schemas.microsoft.com/office/drawing/2014/main" id="{20853C73-77A2-4396-9483-A72C46447F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83627" y="2091395"/>
                      <a:ext cx="228600" cy="228600"/>
                    </a:xfrm>
                    <a:prstGeom prst="ellipse">
                      <a:avLst/>
                    </a:prstGeom>
                    <a:solidFill>
                      <a:srgbClr val="7F7F7F"/>
                    </a:solidFill>
                    <a:ln>
                      <a:solidFill>
                        <a:srgbClr val="7F7F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48" name="Group 47">
                    <a:extLst>
                      <a:ext uri="{FF2B5EF4-FFF2-40B4-BE49-F238E27FC236}">
                        <a16:creationId xmlns:a16="http://schemas.microsoft.com/office/drawing/2014/main" id="{557C7B96-9E2D-4941-8EBA-E6D6EF4BF385}"/>
                      </a:ext>
                    </a:extLst>
                  </p:cNvPr>
                  <p:cNvGrpSpPr/>
                  <p:nvPr/>
                </p:nvGrpSpPr>
                <p:grpSpPr>
                  <a:xfrm>
                    <a:off x="7572177" y="1916695"/>
                    <a:ext cx="633220" cy="581874"/>
                    <a:chOff x="7572177" y="1916695"/>
                    <a:chExt cx="633220" cy="581874"/>
                  </a:xfrm>
                </p:grpSpPr>
                <p:grpSp>
                  <p:nvGrpSpPr>
                    <p:cNvPr id="49" name="Group 48">
                      <a:extLst>
                        <a:ext uri="{FF2B5EF4-FFF2-40B4-BE49-F238E27FC236}">
                          <a16:creationId xmlns:a16="http://schemas.microsoft.com/office/drawing/2014/main" id="{61EEA00F-3957-46CF-9B8B-7506C5A30DAC}"/>
                        </a:ext>
                      </a:extLst>
                    </p:cNvPr>
                    <p:cNvGrpSpPr/>
                    <p:nvPr/>
                  </p:nvGrpSpPr>
                  <p:grpSpPr>
                    <a:xfrm rot="1377988">
                      <a:off x="7739637" y="2132676"/>
                      <a:ext cx="465760" cy="266084"/>
                      <a:chOff x="7752088" y="2072944"/>
                      <a:chExt cx="465760" cy="266084"/>
                    </a:xfrm>
                  </p:grpSpPr>
                  <p:cxnSp>
                    <p:nvCxnSpPr>
                      <p:cNvPr id="59" name="Straight Connector 58">
                        <a:extLst>
                          <a:ext uri="{FF2B5EF4-FFF2-40B4-BE49-F238E27FC236}">
                            <a16:creationId xmlns:a16="http://schemas.microsoft.com/office/drawing/2014/main" id="{39ABEB41-7AA4-47F5-9AD6-E726C6C934B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7933492" y="2222416"/>
                        <a:ext cx="284356" cy="116612"/>
                      </a:xfrm>
                      <a:prstGeom prst="line">
                        <a:avLst/>
                      </a:prstGeom>
                      <a:ln w="38100" cap="rnd">
                        <a:solidFill>
                          <a:srgbClr val="4D4D4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0" name="Star: 5 Points 59">
                        <a:extLst>
                          <a:ext uri="{FF2B5EF4-FFF2-40B4-BE49-F238E27FC236}">
                            <a16:creationId xmlns:a16="http://schemas.microsoft.com/office/drawing/2014/main" id="{134D2090-0EFD-4D6E-A6AB-4B482C66D2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52088" y="2072944"/>
                        <a:ext cx="228600" cy="228600"/>
                      </a:xfrm>
                      <a:prstGeom prst="star5">
                        <a:avLst/>
                      </a:prstGeom>
                      <a:solidFill>
                        <a:srgbClr val="FF9393"/>
                      </a:solidFill>
                      <a:ln>
                        <a:solidFill>
                          <a:srgbClr val="FF939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50" name="Straight Connector 49">
                      <a:extLst>
                        <a:ext uri="{FF2B5EF4-FFF2-40B4-BE49-F238E27FC236}">
                          <a16:creationId xmlns:a16="http://schemas.microsoft.com/office/drawing/2014/main" id="{E88A2D42-B99A-4DF5-B2CA-4B1F9FD368A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955504" y="1957026"/>
                      <a:ext cx="42868" cy="73572"/>
                    </a:xfrm>
                    <a:prstGeom prst="line">
                      <a:avLst/>
                    </a:prstGeom>
                    <a:solidFill>
                      <a:srgbClr val="FF9393"/>
                    </a:solidFill>
                    <a:ln>
                      <a:solidFill>
                        <a:srgbClr val="FF939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Straight Connector 50">
                      <a:extLst>
                        <a:ext uri="{FF2B5EF4-FFF2-40B4-BE49-F238E27FC236}">
                          <a16:creationId xmlns:a16="http://schemas.microsoft.com/office/drawing/2014/main" id="{07352F96-3DBA-4668-A931-A806DEFB255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057454" y="2237326"/>
                      <a:ext cx="94369" cy="23433"/>
                    </a:xfrm>
                    <a:prstGeom prst="line">
                      <a:avLst/>
                    </a:prstGeom>
                    <a:solidFill>
                      <a:srgbClr val="FF9393"/>
                    </a:solidFill>
                    <a:ln>
                      <a:solidFill>
                        <a:srgbClr val="FF939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Straight Connector 51">
                      <a:extLst>
                        <a:ext uri="{FF2B5EF4-FFF2-40B4-BE49-F238E27FC236}">
                          <a16:creationId xmlns:a16="http://schemas.microsoft.com/office/drawing/2014/main" id="{7FAE9AFB-32A5-4E4F-9C2E-6FDCD412FA1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904769" y="2414657"/>
                      <a:ext cx="0" cy="83912"/>
                    </a:xfrm>
                    <a:prstGeom prst="line">
                      <a:avLst/>
                    </a:prstGeom>
                    <a:solidFill>
                      <a:srgbClr val="FF9393"/>
                    </a:solidFill>
                    <a:ln>
                      <a:solidFill>
                        <a:srgbClr val="FF939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Straight Connector 52">
                      <a:extLst>
                        <a:ext uri="{FF2B5EF4-FFF2-40B4-BE49-F238E27FC236}">
                          <a16:creationId xmlns:a16="http://schemas.microsoft.com/office/drawing/2014/main" id="{C8E25960-AC9F-4A6B-96B0-D4DD7463ED7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638919" y="2330745"/>
                      <a:ext cx="50388" cy="57205"/>
                    </a:xfrm>
                    <a:prstGeom prst="line">
                      <a:avLst/>
                    </a:prstGeom>
                    <a:solidFill>
                      <a:srgbClr val="FF9393"/>
                    </a:solidFill>
                    <a:ln>
                      <a:solidFill>
                        <a:srgbClr val="FF939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53">
                      <a:extLst>
                        <a:ext uri="{FF2B5EF4-FFF2-40B4-BE49-F238E27FC236}">
                          <a16:creationId xmlns:a16="http://schemas.microsoft.com/office/drawing/2014/main" id="{7673D73C-D8F4-4DD4-AF16-0A747AC1677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666215" y="2039870"/>
                      <a:ext cx="54595" cy="51526"/>
                    </a:xfrm>
                    <a:prstGeom prst="line">
                      <a:avLst/>
                    </a:prstGeom>
                    <a:solidFill>
                      <a:srgbClr val="FF9393"/>
                    </a:solidFill>
                    <a:ln>
                      <a:solidFill>
                        <a:srgbClr val="FF939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Straight Connector 54">
                      <a:extLst>
                        <a:ext uri="{FF2B5EF4-FFF2-40B4-BE49-F238E27FC236}">
                          <a16:creationId xmlns:a16="http://schemas.microsoft.com/office/drawing/2014/main" id="{24C44E00-B98B-4485-9376-978D820AD5D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823473" y="1916695"/>
                      <a:ext cx="0" cy="135659"/>
                    </a:xfrm>
                    <a:prstGeom prst="line">
                      <a:avLst/>
                    </a:prstGeom>
                    <a:solidFill>
                      <a:srgbClr val="FF9393"/>
                    </a:solidFill>
                    <a:ln>
                      <a:solidFill>
                        <a:srgbClr val="FF939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Connector 55">
                      <a:extLst>
                        <a:ext uri="{FF2B5EF4-FFF2-40B4-BE49-F238E27FC236}">
                          <a16:creationId xmlns:a16="http://schemas.microsoft.com/office/drawing/2014/main" id="{E499F669-17C9-482C-864A-30154D83E21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8012558" y="2076436"/>
                      <a:ext cx="131335" cy="38076"/>
                    </a:xfrm>
                    <a:prstGeom prst="line">
                      <a:avLst/>
                    </a:prstGeom>
                    <a:solidFill>
                      <a:srgbClr val="FF9393"/>
                    </a:solidFill>
                    <a:ln>
                      <a:solidFill>
                        <a:srgbClr val="FF939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Straight Connector 56">
                      <a:extLst>
                        <a:ext uri="{FF2B5EF4-FFF2-40B4-BE49-F238E27FC236}">
                          <a16:creationId xmlns:a16="http://schemas.microsoft.com/office/drawing/2014/main" id="{C6884E4E-94D8-43F1-AABA-0ABD2409CB1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7727994" y="2368186"/>
                      <a:ext cx="67455" cy="130383"/>
                    </a:xfrm>
                    <a:prstGeom prst="line">
                      <a:avLst/>
                    </a:prstGeom>
                    <a:solidFill>
                      <a:srgbClr val="FF9393"/>
                    </a:solidFill>
                    <a:ln>
                      <a:solidFill>
                        <a:srgbClr val="FF939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Straight Connector 57">
                      <a:extLst>
                        <a:ext uri="{FF2B5EF4-FFF2-40B4-BE49-F238E27FC236}">
                          <a16:creationId xmlns:a16="http://schemas.microsoft.com/office/drawing/2014/main" id="{B0D02D66-6732-479B-92EB-BE1DBA42C07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7572177" y="2192285"/>
                      <a:ext cx="141673" cy="9937"/>
                    </a:xfrm>
                    <a:prstGeom prst="line">
                      <a:avLst/>
                    </a:prstGeom>
                    <a:solidFill>
                      <a:srgbClr val="FF9393"/>
                    </a:solidFill>
                    <a:ln>
                      <a:solidFill>
                        <a:srgbClr val="FF939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1AC7D5F-A6A0-48A8-AA3A-0A0725924A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1322" y="4206625"/>
                <a:ext cx="260252" cy="0"/>
              </a:xfrm>
              <a:prstGeom prst="line">
                <a:avLst/>
              </a:prstGeom>
              <a:ln w="3810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ABB53CC-BB81-4A4A-8862-662308BC014E}"/>
                  </a:ext>
                </a:extLst>
              </p:cNvPr>
              <p:cNvCxnSpPr/>
              <p:nvPr/>
            </p:nvCxnSpPr>
            <p:spPr>
              <a:xfrm>
                <a:off x="3152447" y="4207887"/>
                <a:ext cx="260252" cy="0"/>
              </a:xfrm>
              <a:prstGeom prst="line">
                <a:avLst/>
              </a:prstGeom>
              <a:ln w="381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68384CA5-87EF-4B2C-8734-428DFCA0C3DD}"/>
                  </a:ext>
                </a:extLst>
              </p:cNvPr>
              <p:cNvGrpSpPr/>
              <p:nvPr/>
            </p:nvGrpSpPr>
            <p:grpSpPr>
              <a:xfrm>
                <a:off x="6612596" y="4133125"/>
                <a:ext cx="1446040" cy="235635"/>
                <a:chOff x="6446004" y="4048235"/>
                <a:chExt cx="1446027" cy="235643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44C191AC-2DD7-47D3-9478-6EF43D183B60}"/>
                    </a:ext>
                  </a:extLst>
                </p:cNvPr>
                <p:cNvCxnSpPr/>
                <p:nvPr/>
              </p:nvCxnSpPr>
              <p:spPr>
                <a:xfrm>
                  <a:off x="6638261" y="4160786"/>
                  <a:ext cx="1139487" cy="0"/>
                </a:xfrm>
                <a:prstGeom prst="line">
                  <a:avLst/>
                </a:prstGeom>
                <a:ln w="38100">
                  <a:solidFill>
                    <a:srgbClr val="4D4D4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Star: 5 Points 36">
                  <a:extLst>
                    <a:ext uri="{FF2B5EF4-FFF2-40B4-BE49-F238E27FC236}">
                      <a16:creationId xmlns:a16="http://schemas.microsoft.com/office/drawing/2014/main" id="{DA569A7E-1890-45C8-9551-FDC3EAD93D56}"/>
                    </a:ext>
                  </a:extLst>
                </p:cNvPr>
                <p:cNvSpPr/>
                <p:nvPr/>
              </p:nvSpPr>
              <p:spPr>
                <a:xfrm>
                  <a:off x="6446004" y="4055277"/>
                  <a:ext cx="228600" cy="228601"/>
                </a:xfrm>
                <a:prstGeom prst="star5">
                  <a:avLst/>
                </a:prstGeom>
                <a:solidFill>
                  <a:srgbClr val="FF9393"/>
                </a:solidFill>
                <a:ln>
                  <a:solidFill>
                    <a:srgbClr val="FF939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467CC9A-3F31-47B3-A597-397B1A7F501C}"/>
                    </a:ext>
                  </a:extLst>
                </p:cNvPr>
                <p:cNvSpPr/>
                <p:nvPr/>
              </p:nvSpPr>
              <p:spPr>
                <a:xfrm>
                  <a:off x="7663431" y="4048235"/>
                  <a:ext cx="228600" cy="228601"/>
                </a:xfrm>
                <a:prstGeom prst="ellipse">
                  <a:avLst/>
                </a:prstGeom>
                <a:solidFill>
                  <a:srgbClr val="7F7F7F"/>
                </a:solidFill>
                <a:ln>
                  <a:solidFill>
                    <a:srgbClr val="7F7F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A40D879-086C-40DB-A172-D7FF5A36CB60}"/>
                  </a:ext>
                </a:extLst>
              </p:cNvPr>
              <p:cNvSpPr txBox="1"/>
              <p:nvPr/>
            </p:nvSpPr>
            <p:spPr>
              <a:xfrm>
                <a:off x="1635293" y="3975792"/>
                <a:ext cx="1227455" cy="692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FFFFFF"/>
                    </a:solidFill>
                  </a:rPr>
                  <a:t>Forward primer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31FB53F-5F9F-473D-8B77-6063573B51DD}"/>
                  </a:ext>
                </a:extLst>
              </p:cNvPr>
              <p:cNvSpPr txBox="1"/>
              <p:nvPr/>
            </p:nvSpPr>
            <p:spPr>
              <a:xfrm>
                <a:off x="3421474" y="3979287"/>
                <a:ext cx="1227455" cy="692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FFFFFF"/>
                    </a:solidFill>
                  </a:rPr>
                  <a:t>Reverse primer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372B9FC-3912-470B-B7CB-AE4E0251711E}"/>
                  </a:ext>
                </a:extLst>
              </p:cNvPr>
              <p:cNvSpPr txBox="1"/>
              <p:nvPr/>
            </p:nvSpPr>
            <p:spPr>
              <a:xfrm>
                <a:off x="8073161" y="3940236"/>
                <a:ext cx="1587292" cy="692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FFFFFF"/>
                    </a:solidFill>
                  </a:rPr>
                  <a:t>Fluorescent Probe</a:t>
                </a:r>
              </a:p>
            </p:txBody>
          </p: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BD91E21-FA7C-4DE1-8E31-7585E7276947}"/>
                </a:ext>
              </a:extLst>
            </p:cNvPr>
            <p:cNvSpPr/>
            <p:nvPr/>
          </p:nvSpPr>
          <p:spPr>
            <a:xfrm>
              <a:off x="7616059" y="3195585"/>
              <a:ext cx="193913" cy="172807"/>
            </a:xfrm>
            <a:prstGeom prst="ellipse">
              <a:avLst/>
            </a:prstGeom>
            <a:solidFill>
              <a:srgbClr val="CC66FF"/>
            </a:solidFill>
            <a:ln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7EAA444-0E76-4210-AA93-129E0F7ECE00}"/>
                </a:ext>
              </a:extLst>
            </p:cNvPr>
            <p:cNvSpPr txBox="1"/>
            <p:nvPr/>
          </p:nvSpPr>
          <p:spPr>
            <a:xfrm>
              <a:off x="7804641" y="3097787"/>
              <a:ext cx="981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</a:rPr>
                <a:t>DNA Polymerase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BBCBE-E66D-4F9B-A850-8928A9B6F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0085" y="1341733"/>
            <a:ext cx="7210530" cy="6942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PCR </a:t>
            </a:r>
            <a:r>
              <a:rPr lang="en-US" sz="2400" u="sng" dirty="0"/>
              <a:t>inhibition</a:t>
            </a:r>
            <a:r>
              <a:rPr lang="en-US" sz="2400" dirty="0"/>
              <a:t>: decreased DNA detection due to inhibition of DNA polymerase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C3BA706-1FE0-4F87-AD62-D24D4E45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432556"/>
            <a:ext cx="11029616" cy="735368"/>
          </a:xfrm>
        </p:spPr>
        <p:txBody>
          <a:bodyPr/>
          <a:lstStyle/>
          <a:p>
            <a:r>
              <a:rPr lang="en-US" dirty="0"/>
              <a:t>PCR Inhibition vs. PCR Interference</a:t>
            </a:r>
          </a:p>
        </p:txBody>
      </p:sp>
    </p:spTree>
    <p:extLst>
      <p:ext uri="{BB962C8B-B14F-4D97-AF65-F5344CB8AC3E}">
        <p14:creationId xmlns:p14="http://schemas.microsoft.com/office/powerpoint/2010/main" val="2005104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louds in the sky&#10;">
            <a:extLst>
              <a:ext uri="{FF2B5EF4-FFF2-40B4-BE49-F238E27FC236}">
                <a16:creationId xmlns:a16="http://schemas.microsoft.com/office/drawing/2014/main" id="{3B079378-2E72-487C-AF42-561AC99568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37361" y="794270"/>
            <a:ext cx="3042920" cy="22821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F595C-B9B5-436C-B8B2-9314B1FDC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38" y="2340864"/>
            <a:ext cx="9846426" cy="4517136"/>
          </a:xfrm>
        </p:spPr>
        <p:txBody>
          <a:bodyPr/>
          <a:lstStyle/>
          <a:p>
            <a:pPr algn="l"/>
            <a:r>
              <a:rPr lang="en-US" dirty="0"/>
              <a:t>Every qPCR reaction had an internal amplification control to detect qPCR inhibition</a:t>
            </a:r>
          </a:p>
          <a:p>
            <a:pPr lvl="1" algn="l"/>
            <a:r>
              <a:rPr lang="en-US" dirty="0"/>
              <a:t>A piece of synthetic DNA at known concentration for detection/quantitation</a:t>
            </a:r>
          </a:p>
          <a:p>
            <a:pPr algn="l"/>
            <a:r>
              <a:rPr lang="en-US" dirty="0"/>
              <a:t>Every DNA extraction had salmon sperm DNA added to it for detection of qPCR interference</a:t>
            </a:r>
          </a:p>
          <a:p>
            <a:pPr lvl="1" algn="l"/>
            <a:r>
              <a:rPr lang="en-US" dirty="0"/>
              <a:t>A second qPCR reaction detected/quantified the salmon DNA to assess extraction yield and ability to amplify the DNA</a:t>
            </a:r>
          </a:p>
          <a:p>
            <a:pPr marL="457200" lvl="1" indent="0" algn="l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EA09A-7529-478F-82F4-F347B8958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73535" y="413905"/>
            <a:ext cx="11029616" cy="1188720"/>
          </a:xfrm>
        </p:spPr>
        <p:txBody>
          <a:bodyPr/>
          <a:lstStyle/>
          <a:p>
            <a:r>
              <a:rPr lang="en-US" sz="4000" dirty="0"/>
              <a:t>qPCR Quality Control Measures for</a:t>
            </a:r>
            <a:br>
              <a:rPr lang="en-US" sz="4000" dirty="0"/>
            </a:br>
            <a:r>
              <a:rPr lang="en-US" sz="4000" dirty="0"/>
              <a:t>Detection of QC problems</a:t>
            </a:r>
          </a:p>
        </p:txBody>
      </p:sp>
    </p:spTree>
    <p:extLst>
      <p:ext uri="{BB962C8B-B14F-4D97-AF65-F5344CB8AC3E}">
        <p14:creationId xmlns:p14="http://schemas.microsoft.com/office/powerpoint/2010/main" val="1577566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 of the number of qPCR QC failures for each &#10;site-sampling event combination">
            <a:extLst>
              <a:ext uri="{FF2B5EF4-FFF2-40B4-BE49-F238E27FC236}">
                <a16:creationId xmlns:a16="http://schemas.microsoft.com/office/drawing/2014/main" id="{1530F1D6-5AEB-4347-9C71-895B58D692D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2636" y="1608507"/>
            <a:ext cx="9446728" cy="5046593"/>
          </a:xfrm>
          <a:prstGeom prst="rect">
            <a:avLst/>
          </a:prstGeom>
        </p:spPr>
      </p:pic>
      <p:sp>
        <p:nvSpPr>
          <p:cNvPr id="2" name="Title 1" descr="Figure showing the number of qPCR QC failures for each &#10;site-sampling event combination">
            <a:extLst>
              <a:ext uri="{FF2B5EF4-FFF2-40B4-BE49-F238E27FC236}">
                <a16:creationId xmlns:a16="http://schemas.microsoft.com/office/drawing/2014/main" id="{E6E1000D-00AE-4F9A-9EB4-74B8B441E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02900"/>
            <a:ext cx="11029616" cy="1188720"/>
          </a:xfrm>
        </p:spPr>
        <p:txBody>
          <a:bodyPr/>
          <a:lstStyle/>
          <a:p>
            <a:r>
              <a:rPr lang="en-US" sz="4000" dirty="0"/>
              <a:t>Number of qPCR QC failures for each </a:t>
            </a:r>
            <a:br>
              <a:rPr lang="en-US" sz="4000" dirty="0"/>
            </a:br>
            <a:r>
              <a:rPr lang="en-US" sz="4000" dirty="0"/>
              <a:t>site-sampling event combination</a:t>
            </a:r>
          </a:p>
        </p:txBody>
      </p:sp>
    </p:spTree>
    <p:extLst>
      <p:ext uri="{BB962C8B-B14F-4D97-AF65-F5344CB8AC3E}">
        <p14:creationId xmlns:p14="http://schemas.microsoft.com/office/powerpoint/2010/main" val="122387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1EA5A4-250F-4447-8384-FCC11ADD9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65298" y="3494104"/>
            <a:ext cx="3017520" cy="247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 descr="This graph is an example of the Internal amplification curve. ">
            <a:extLst>
              <a:ext uri="{FF2B5EF4-FFF2-40B4-BE49-F238E27FC236}">
                <a16:creationId xmlns:a16="http://schemas.microsoft.com/office/drawing/2014/main" id="{0C2407B4-B319-4120-B983-F0A3562C3914}"/>
              </a:ext>
            </a:extLst>
          </p:cNvPr>
          <p:cNvGrpSpPr/>
          <p:nvPr/>
        </p:nvGrpSpPr>
        <p:grpSpPr>
          <a:xfrm>
            <a:off x="581193" y="2407339"/>
            <a:ext cx="11029615" cy="3983227"/>
            <a:chOff x="4487649" y="3042048"/>
            <a:chExt cx="7312067" cy="33485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C1DF53D-A0FB-4C7E-972A-2837B6F46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87649" y="3042048"/>
              <a:ext cx="7312067" cy="334851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7CA8D83-65EB-437A-A5C8-48037480BF56}"/>
                </a:ext>
              </a:extLst>
            </p:cNvPr>
            <p:cNvSpPr/>
            <p:nvPr/>
          </p:nvSpPr>
          <p:spPr>
            <a:xfrm>
              <a:off x="5465298" y="3618055"/>
              <a:ext cx="2818731" cy="130200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477023D-B95E-4BDA-825E-41C5BB3AB1CB}"/>
              </a:ext>
            </a:extLst>
          </p:cNvPr>
          <p:cNvSpPr txBox="1"/>
          <p:nvPr/>
        </p:nvSpPr>
        <p:spPr>
          <a:xfrm>
            <a:off x="2682907" y="3429000"/>
            <a:ext cx="335673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84 samples, 2 reps/sample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IAC amplification curves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QC fails, no PCR inhibition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BBCBE-E66D-4F9B-A850-8928A9B6F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4917" y="1346882"/>
            <a:ext cx="7542166" cy="829149"/>
          </a:xfrm>
        </p:spPr>
        <p:txBody>
          <a:bodyPr>
            <a:noAutofit/>
          </a:bodyPr>
          <a:lstStyle/>
          <a:p>
            <a:pPr marL="457200" lvl="1" indent="0">
              <a:buClr>
                <a:schemeClr val="accent3">
                  <a:lumMod val="60000"/>
                  <a:lumOff val="40000"/>
                </a:schemeClr>
              </a:buClr>
              <a:buNone/>
            </a:pPr>
            <a:r>
              <a:rPr lang="en-US" sz="2400" dirty="0"/>
              <a:t>Internal Amplification Control (IAC)</a:t>
            </a:r>
          </a:p>
          <a:p>
            <a:pPr lvl="2"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US" dirty="0"/>
              <a:t>Monitors reaction for PCR inhibition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496C559-C8C5-418F-BBCE-40676C16E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96" y="436728"/>
            <a:ext cx="11029616" cy="869389"/>
          </a:xfrm>
        </p:spPr>
        <p:txBody>
          <a:bodyPr/>
          <a:lstStyle/>
          <a:p>
            <a:r>
              <a:rPr lang="en-US" dirty="0"/>
              <a:t>Control Measures</a:t>
            </a:r>
          </a:p>
        </p:txBody>
      </p:sp>
    </p:spTree>
    <p:extLst>
      <p:ext uri="{BB962C8B-B14F-4D97-AF65-F5344CB8AC3E}">
        <p14:creationId xmlns:p14="http://schemas.microsoft.com/office/powerpoint/2010/main" val="2816547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feguard chair">
            <a:extLst>
              <a:ext uri="{FF2B5EF4-FFF2-40B4-BE49-F238E27FC236}">
                <a16:creationId xmlns:a16="http://schemas.microsoft.com/office/drawing/2014/main" id="{1C5C8C44-FDF5-41AE-B384-B6C971F2E3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98801" y="4148863"/>
            <a:ext cx="2601686" cy="19512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94BB5-0030-4AA6-B4AE-4E5290BD4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determine the applicability of EPA Method 1609.1 for enumerating </a:t>
            </a:r>
            <a:r>
              <a:rPr lang="en-US" i="1" dirty="0"/>
              <a:t>Enterococcus</a:t>
            </a:r>
            <a:r>
              <a:rPr lang="en-US" dirty="0"/>
              <a:t> bacteria in waters collected at recreational beaches along the Texas Coast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IDEXX vs qPCR detection method comparison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E3BAA5-62CE-443F-BAAF-65BB438E2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Objective</a:t>
            </a:r>
          </a:p>
        </p:txBody>
      </p:sp>
    </p:spTree>
    <p:extLst>
      <p:ext uri="{BB962C8B-B14F-4D97-AF65-F5344CB8AC3E}">
        <p14:creationId xmlns:p14="http://schemas.microsoft.com/office/powerpoint/2010/main" val="3036783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 descr="This image is Salmon Sperm DNA amplification curves. ">
            <a:extLst>
              <a:ext uri="{FF2B5EF4-FFF2-40B4-BE49-F238E27FC236}">
                <a16:creationId xmlns:a16="http://schemas.microsoft.com/office/drawing/2014/main" id="{C3D072B3-7C7B-499C-97F7-B0B2AD0796CF}"/>
              </a:ext>
            </a:extLst>
          </p:cNvPr>
          <p:cNvGrpSpPr/>
          <p:nvPr/>
        </p:nvGrpSpPr>
        <p:grpSpPr>
          <a:xfrm>
            <a:off x="581192" y="2425147"/>
            <a:ext cx="11111141" cy="3991922"/>
            <a:chOff x="4594607" y="3095412"/>
            <a:chExt cx="7152638" cy="329515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B1EA5A4-250F-4447-8384-FCC11ADD9F3F}"/>
                </a:ext>
              </a:extLst>
            </p:cNvPr>
            <p:cNvSpPr/>
            <p:nvPr/>
          </p:nvSpPr>
          <p:spPr>
            <a:xfrm>
              <a:off x="5465298" y="3494104"/>
              <a:ext cx="3017520" cy="2479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DC1A867-1A91-4580-BDF0-6E5BB01F3D4E}"/>
                </a:ext>
              </a:extLst>
            </p:cNvPr>
            <p:cNvGrpSpPr/>
            <p:nvPr/>
          </p:nvGrpSpPr>
          <p:grpSpPr>
            <a:xfrm>
              <a:off x="4594607" y="3095412"/>
              <a:ext cx="7152638" cy="3295153"/>
              <a:chOff x="4596388" y="2859543"/>
              <a:chExt cx="7152638" cy="3295153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E1BFBCF7-F525-4B4C-95DF-BC5FA55258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596388" y="2859543"/>
                <a:ext cx="7152638" cy="3295153"/>
              </a:xfrm>
              <a:prstGeom prst="rect">
                <a:avLst/>
              </a:prstGeom>
              <a:ln>
                <a:solidFill>
                  <a:schemeClr val="accent4"/>
                </a:solidFill>
              </a:ln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728239-0E9A-491B-99CE-B23FB37F40CD}"/>
                  </a:ext>
                </a:extLst>
              </p:cNvPr>
              <p:cNvSpPr/>
              <p:nvPr/>
            </p:nvSpPr>
            <p:spPr>
              <a:xfrm>
                <a:off x="5465298" y="4186335"/>
                <a:ext cx="2720759" cy="67759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3CCDEF1-8105-41D9-94AF-6062D76A772E}"/>
                  </a:ext>
                </a:extLst>
              </p:cNvPr>
              <p:cNvSpPr/>
              <p:nvPr/>
            </p:nvSpPr>
            <p:spPr>
              <a:xfrm>
                <a:off x="5613678" y="3439480"/>
                <a:ext cx="2720759" cy="302526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CA3941EC-C4F3-4D71-9FB0-C7A1F41DEBE1}"/>
                </a:ext>
              </a:extLst>
            </p:cNvPr>
            <p:cNvSpPr/>
            <p:nvPr/>
          </p:nvSpPr>
          <p:spPr>
            <a:xfrm rot="5400000">
              <a:off x="9665974" y="4269771"/>
              <a:ext cx="482235" cy="1819627"/>
            </a:xfrm>
            <a:prstGeom prst="rightBrace">
              <a:avLst>
                <a:gd name="adj1" fmla="val 8333"/>
                <a:gd name="adj2" fmla="val 50525"/>
              </a:avLst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8CE779E2-C8A1-47E0-B3EC-8460AC6D7FD2}"/>
                </a:ext>
              </a:extLst>
            </p:cNvPr>
            <p:cNvSpPr/>
            <p:nvPr/>
          </p:nvSpPr>
          <p:spPr>
            <a:xfrm rot="10363886">
              <a:off x="7816581" y="5167673"/>
              <a:ext cx="2212312" cy="840847"/>
            </a:xfrm>
            <a:custGeom>
              <a:avLst/>
              <a:gdLst>
                <a:gd name="connsiteX0" fmla="*/ 250633 w 3809863"/>
                <a:gd name="connsiteY0" fmla="*/ 527585 h 2092814"/>
                <a:gd name="connsiteX1" fmla="*/ 1982982 w 3809863"/>
                <a:gd name="connsiteY1" fmla="*/ 879 h 2092814"/>
                <a:gd name="connsiteX2" fmla="*/ 3737288 w 3809863"/>
                <a:gd name="connsiteY2" fmla="*/ 760322 h 2092814"/>
                <a:gd name="connsiteX3" fmla="*/ 1904932 w 3809863"/>
                <a:gd name="connsiteY3" fmla="*/ 1046407 h 2092814"/>
                <a:gd name="connsiteX4" fmla="*/ 250633 w 3809863"/>
                <a:gd name="connsiteY4" fmla="*/ 527585 h 2092814"/>
                <a:gd name="connsiteX0" fmla="*/ 250633 w 3809863"/>
                <a:gd name="connsiteY0" fmla="*/ 527585 h 2092814"/>
                <a:gd name="connsiteX1" fmla="*/ 1982982 w 3809863"/>
                <a:gd name="connsiteY1" fmla="*/ 879 h 2092814"/>
                <a:gd name="connsiteX2" fmla="*/ 3737288 w 3809863"/>
                <a:gd name="connsiteY2" fmla="*/ 760322 h 2092814"/>
                <a:gd name="connsiteX0" fmla="*/ 0 w 3486655"/>
                <a:gd name="connsiteY0" fmla="*/ 527588 h 1046410"/>
                <a:gd name="connsiteX1" fmla="*/ 1732349 w 3486655"/>
                <a:gd name="connsiteY1" fmla="*/ 882 h 1046410"/>
                <a:gd name="connsiteX2" fmla="*/ 3486655 w 3486655"/>
                <a:gd name="connsiteY2" fmla="*/ 760325 h 1046410"/>
                <a:gd name="connsiteX3" fmla="*/ 1654299 w 3486655"/>
                <a:gd name="connsiteY3" fmla="*/ 1046410 h 1046410"/>
                <a:gd name="connsiteX4" fmla="*/ 0 w 3486655"/>
                <a:gd name="connsiteY4" fmla="*/ 527588 h 1046410"/>
                <a:gd name="connsiteX0" fmla="*/ 199316 w 3486655"/>
                <a:gd name="connsiteY0" fmla="*/ 528830 h 1046410"/>
                <a:gd name="connsiteX1" fmla="*/ 1732349 w 3486655"/>
                <a:gd name="connsiteY1" fmla="*/ 882 h 1046410"/>
                <a:gd name="connsiteX2" fmla="*/ 3486655 w 3486655"/>
                <a:gd name="connsiteY2" fmla="*/ 760325 h 1046410"/>
                <a:gd name="connsiteX0" fmla="*/ 0 w 3486655"/>
                <a:gd name="connsiteY0" fmla="*/ 527588 h 1046410"/>
                <a:gd name="connsiteX1" fmla="*/ 1732349 w 3486655"/>
                <a:gd name="connsiteY1" fmla="*/ 882 h 1046410"/>
                <a:gd name="connsiteX2" fmla="*/ 3486655 w 3486655"/>
                <a:gd name="connsiteY2" fmla="*/ 760325 h 1046410"/>
                <a:gd name="connsiteX3" fmla="*/ 1654299 w 3486655"/>
                <a:gd name="connsiteY3" fmla="*/ 1046410 h 1046410"/>
                <a:gd name="connsiteX4" fmla="*/ 0 w 3486655"/>
                <a:gd name="connsiteY4" fmla="*/ 527588 h 1046410"/>
                <a:gd name="connsiteX0" fmla="*/ 199316 w 3486655"/>
                <a:gd name="connsiteY0" fmla="*/ 528830 h 1046410"/>
                <a:gd name="connsiteX1" fmla="*/ 1728935 w 3486655"/>
                <a:gd name="connsiteY1" fmla="*/ 27648 h 1046410"/>
                <a:gd name="connsiteX2" fmla="*/ 3486655 w 3486655"/>
                <a:gd name="connsiteY2" fmla="*/ 760325 h 1046410"/>
                <a:gd name="connsiteX0" fmla="*/ 0 w 3486655"/>
                <a:gd name="connsiteY0" fmla="*/ 527588 h 1046410"/>
                <a:gd name="connsiteX1" fmla="*/ 1732349 w 3486655"/>
                <a:gd name="connsiteY1" fmla="*/ 882 h 1046410"/>
                <a:gd name="connsiteX2" fmla="*/ 3486655 w 3486655"/>
                <a:gd name="connsiteY2" fmla="*/ 760325 h 1046410"/>
                <a:gd name="connsiteX3" fmla="*/ 1654299 w 3486655"/>
                <a:gd name="connsiteY3" fmla="*/ 1046410 h 1046410"/>
                <a:gd name="connsiteX4" fmla="*/ 0 w 3486655"/>
                <a:gd name="connsiteY4" fmla="*/ 527588 h 1046410"/>
                <a:gd name="connsiteX0" fmla="*/ 199316 w 3486655"/>
                <a:gd name="connsiteY0" fmla="*/ 528830 h 1046410"/>
                <a:gd name="connsiteX1" fmla="*/ 1737158 w 3486655"/>
                <a:gd name="connsiteY1" fmla="*/ 10563 h 1046410"/>
                <a:gd name="connsiteX2" fmla="*/ 3486655 w 3486655"/>
                <a:gd name="connsiteY2" fmla="*/ 760325 h 1046410"/>
                <a:gd name="connsiteX0" fmla="*/ 0 w 3486655"/>
                <a:gd name="connsiteY0" fmla="*/ 527588 h 1046410"/>
                <a:gd name="connsiteX1" fmla="*/ 1732349 w 3486655"/>
                <a:gd name="connsiteY1" fmla="*/ 882 h 1046410"/>
                <a:gd name="connsiteX2" fmla="*/ 3486655 w 3486655"/>
                <a:gd name="connsiteY2" fmla="*/ 760325 h 1046410"/>
                <a:gd name="connsiteX3" fmla="*/ 1654299 w 3486655"/>
                <a:gd name="connsiteY3" fmla="*/ 1046410 h 1046410"/>
                <a:gd name="connsiteX4" fmla="*/ 0 w 3486655"/>
                <a:gd name="connsiteY4" fmla="*/ 527588 h 1046410"/>
                <a:gd name="connsiteX0" fmla="*/ 199316 w 3486655"/>
                <a:gd name="connsiteY0" fmla="*/ 528830 h 1046410"/>
                <a:gd name="connsiteX1" fmla="*/ 1737158 w 3486655"/>
                <a:gd name="connsiteY1" fmla="*/ 10563 h 1046410"/>
                <a:gd name="connsiteX2" fmla="*/ 3486655 w 3486655"/>
                <a:gd name="connsiteY2" fmla="*/ 760325 h 1046410"/>
                <a:gd name="connsiteX0" fmla="*/ 0 w 3486655"/>
                <a:gd name="connsiteY0" fmla="*/ 527588 h 1046410"/>
                <a:gd name="connsiteX1" fmla="*/ 1732349 w 3486655"/>
                <a:gd name="connsiteY1" fmla="*/ 882 h 1046410"/>
                <a:gd name="connsiteX2" fmla="*/ 3486655 w 3486655"/>
                <a:gd name="connsiteY2" fmla="*/ 760325 h 1046410"/>
                <a:gd name="connsiteX3" fmla="*/ 1654299 w 3486655"/>
                <a:gd name="connsiteY3" fmla="*/ 1046410 h 1046410"/>
                <a:gd name="connsiteX4" fmla="*/ 0 w 3486655"/>
                <a:gd name="connsiteY4" fmla="*/ 527588 h 1046410"/>
                <a:gd name="connsiteX0" fmla="*/ 199316 w 3486655"/>
                <a:gd name="connsiteY0" fmla="*/ 528830 h 1046410"/>
                <a:gd name="connsiteX1" fmla="*/ 1737158 w 3486655"/>
                <a:gd name="connsiteY1" fmla="*/ 10563 h 1046410"/>
                <a:gd name="connsiteX2" fmla="*/ 3486655 w 3486655"/>
                <a:gd name="connsiteY2" fmla="*/ 760325 h 1046410"/>
                <a:gd name="connsiteX0" fmla="*/ 0 w 3486655"/>
                <a:gd name="connsiteY0" fmla="*/ 527588 h 1046410"/>
                <a:gd name="connsiteX1" fmla="*/ 1732349 w 3486655"/>
                <a:gd name="connsiteY1" fmla="*/ 882 h 1046410"/>
                <a:gd name="connsiteX2" fmla="*/ 3486655 w 3486655"/>
                <a:gd name="connsiteY2" fmla="*/ 760325 h 1046410"/>
                <a:gd name="connsiteX3" fmla="*/ 1654299 w 3486655"/>
                <a:gd name="connsiteY3" fmla="*/ 1046410 h 1046410"/>
                <a:gd name="connsiteX4" fmla="*/ 0 w 3486655"/>
                <a:gd name="connsiteY4" fmla="*/ 527588 h 1046410"/>
                <a:gd name="connsiteX0" fmla="*/ 199316 w 3486655"/>
                <a:gd name="connsiteY0" fmla="*/ 528830 h 1046410"/>
                <a:gd name="connsiteX1" fmla="*/ 1737158 w 3486655"/>
                <a:gd name="connsiteY1" fmla="*/ 10563 h 1046410"/>
                <a:gd name="connsiteX2" fmla="*/ 3486655 w 3486655"/>
                <a:gd name="connsiteY2" fmla="*/ 760325 h 1046410"/>
                <a:gd name="connsiteX0" fmla="*/ 0 w 3495578"/>
                <a:gd name="connsiteY0" fmla="*/ 527588 h 1046410"/>
                <a:gd name="connsiteX1" fmla="*/ 1732349 w 3495578"/>
                <a:gd name="connsiteY1" fmla="*/ 882 h 1046410"/>
                <a:gd name="connsiteX2" fmla="*/ 3486655 w 3495578"/>
                <a:gd name="connsiteY2" fmla="*/ 760325 h 1046410"/>
                <a:gd name="connsiteX3" fmla="*/ 1654299 w 3495578"/>
                <a:gd name="connsiteY3" fmla="*/ 1046410 h 1046410"/>
                <a:gd name="connsiteX4" fmla="*/ 0 w 3495578"/>
                <a:gd name="connsiteY4" fmla="*/ 527588 h 1046410"/>
                <a:gd name="connsiteX0" fmla="*/ 199316 w 3495578"/>
                <a:gd name="connsiteY0" fmla="*/ 528830 h 1046410"/>
                <a:gd name="connsiteX1" fmla="*/ 1737158 w 3495578"/>
                <a:gd name="connsiteY1" fmla="*/ 10563 h 1046410"/>
                <a:gd name="connsiteX2" fmla="*/ 3495578 w 3495578"/>
                <a:gd name="connsiteY2" fmla="*/ 761463 h 1046410"/>
                <a:gd name="connsiteX0" fmla="*/ 0 w 3495578"/>
                <a:gd name="connsiteY0" fmla="*/ 527588 h 1046410"/>
                <a:gd name="connsiteX1" fmla="*/ 1732349 w 3495578"/>
                <a:gd name="connsiteY1" fmla="*/ 882 h 1046410"/>
                <a:gd name="connsiteX2" fmla="*/ 3486655 w 3495578"/>
                <a:gd name="connsiteY2" fmla="*/ 760325 h 1046410"/>
                <a:gd name="connsiteX3" fmla="*/ 1654299 w 3495578"/>
                <a:gd name="connsiteY3" fmla="*/ 1046410 h 1046410"/>
                <a:gd name="connsiteX4" fmla="*/ 0 w 3495578"/>
                <a:gd name="connsiteY4" fmla="*/ 527588 h 1046410"/>
                <a:gd name="connsiteX0" fmla="*/ 197420 w 3495578"/>
                <a:gd name="connsiteY0" fmla="*/ 543699 h 1046410"/>
                <a:gd name="connsiteX1" fmla="*/ 1737158 w 3495578"/>
                <a:gd name="connsiteY1" fmla="*/ 10563 h 1046410"/>
                <a:gd name="connsiteX2" fmla="*/ 3495578 w 3495578"/>
                <a:gd name="connsiteY2" fmla="*/ 761463 h 1046410"/>
                <a:gd name="connsiteX0" fmla="*/ 0 w 3495578"/>
                <a:gd name="connsiteY0" fmla="*/ 527588 h 1046410"/>
                <a:gd name="connsiteX1" fmla="*/ 1732349 w 3495578"/>
                <a:gd name="connsiteY1" fmla="*/ 882 h 1046410"/>
                <a:gd name="connsiteX2" fmla="*/ 3486655 w 3495578"/>
                <a:gd name="connsiteY2" fmla="*/ 760325 h 1046410"/>
                <a:gd name="connsiteX3" fmla="*/ 1654299 w 3495578"/>
                <a:gd name="connsiteY3" fmla="*/ 1046410 h 1046410"/>
                <a:gd name="connsiteX4" fmla="*/ 0 w 3495578"/>
                <a:gd name="connsiteY4" fmla="*/ 527588 h 1046410"/>
                <a:gd name="connsiteX0" fmla="*/ 197420 w 3495578"/>
                <a:gd name="connsiteY0" fmla="*/ 543699 h 1046410"/>
                <a:gd name="connsiteX1" fmla="*/ 1737158 w 3495578"/>
                <a:gd name="connsiteY1" fmla="*/ 10563 h 1046410"/>
                <a:gd name="connsiteX2" fmla="*/ 3495578 w 3495578"/>
                <a:gd name="connsiteY2" fmla="*/ 761463 h 1046410"/>
                <a:gd name="connsiteX0" fmla="*/ 0 w 3495578"/>
                <a:gd name="connsiteY0" fmla="*/ 527588 h 1046410"/>
                <a:gd name="connsiteX1" fmla="*/ 1732349 w 3495578"/>
                <a:gd name="connsiteY1" fmla="*/ 882 h 1046410"/>
                <a:gd name="connsiteX2" fmla="*/ 3486655 w 3495578"/>
                <a:gd name="connsiteY2" fmla="*/ 760325 h 1046410"/>
                <a:gd name="connsiteX3" fmla="*/ 1654299 w 3495578"/>
                <a:gd name="connsiteY3" fmla="*/ 1046410 h 1046410"/>
                <a:gd name="connsiteX4" fmla="*/ 0 w 3495578"/>
                <a:gd name="connsiteY4" fmla="*/ 527588 h 1046410"/>
                <a:gd name="connsiteX0" fmla="*/ 197420 w 3495578"/>
                <a:gd name="connsiteY0" fmla="*/ 543699 h 1046410"/>
                <a:gd name="connsiteX1" fmla="*/ 1737158 w 3495578"/>
                <a:gd name="connsiteY1" fmla="*/ 10563 h 1046410"/>
                <a:gd name="connsiteX2" fmla="*/ 3495578 w 3495578"/>
                <a:gd name="connsiteY2" fmla="*/ 761463 h 104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95578" h="1046410" stroke="0" extrusionOk="0">
                  <a:moveTo>
                    <a:pt x="0" y="527588"/>
                  </a:moveTo>
                  <a:cubicBezTo>
                    <a:pt x="352941" y="188010"/>
                    <a:pt x="1021104" y="-15139"/>
                    <a:pt x="1732349" y="882"/>
                  </a:cubicBezTo>
                  <a:cubicBezTo>
                    <a:pt x="2554294" y="19397"/>
                    <a:pt x="3261749" y="325656"/>
                    <a:pt x="3486655" y="760325"/>
                  </a:cubicBezTo>
                  <a:lnTo>
                    <a:pt x="1654299" y="1046410"/>
                  </a:lnTo>
                  <a:lnTo>
                    <a:pt x="0" y="527588"/>
                  </a:lnTo>
                  <a:close/>
                </a:path>
                <a:path w="3495578" h="1046410" fill="none">
                  <a:moveTo>
                    <a:pt x="197420" y="543699"/>
                  </a:moveTo>
                  <a:cubicBezTo>
                    <a:pt x="499108" y="179451"/>
                    <a:pt x="1026550" y="36936"/>
                    <a:pt x="1737158" y="10563"/>
                  </a:cubicBezTo>
                  <a:cubicBezTo>
                    <a:pt x="2567645" y="33190"/>
                    <a:pt x="3270672" y="326794"/>
                    <a:pt x="3495578" y="761463"/>
                  </a:cubicBezTo>
                </a:path>
              </a:pathLst>
            </a:cu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F44F5FD-DB89-45F0-B6E0-7DA98AA2F40F}"/>
                </a:ext>
              </a:extLst>
            </p:cNvPr>
            <p:cNvSpPr txBox="1"/>
            <p:nvPr/>
          </p:nvSpPr>
          <p:spPr>
            <a:xfrm>
              <a:off x="6926977" y="5323703"/>
              <a:ext cx="1048804" cy="24731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QC failures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509D288-BBAB-4972-9AB7-1F7FC793DB77}"/>
                </a:ext>
              </a:extLst>
            </p:cNvPr>
            <p:cNvSpPr txBox="1"/>
            <p:nvPr/>
          </p:nvSpPr>
          <p:spPr>
            <a:xfrm>
              <a:off x="5496002" y="3933540"/>
              <a:ext cx="3097344" cy="95410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accent4"/>
                </a:buClr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84 samples, 2 reps/sample</a:t>
              </a:r>
            </a:p>
            <a:p>
              <a:pPr marL="285750" indent="-285750">
                <a:buClr>
                  <a:schemeClr val="accent4"/>
                </a:buClr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Salmon sperm PCR, many QC sample failures demonstrating “PCR interference”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BBCBE-E66D-4F9B-A850-8928A9B6F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986" y="1540731"/>
            <a:ext cx="8335821" cy="1857606"/>
          </a:xfrm>
        </p:spPr>
        <p:txBody>
          <a:bodyPr>
            <a:normAutofit/>
          </a:bodyPr>
          <a:lstStyle/>
          <a:p>
            <a:pPr marL="457200" lvl="1" indent="0">
              <a:buClr>
                <a:srgbClr val="FFFFFF"/>
              </a:buClr>
              <a:buNone/>
            </a:pPr>
            <a:r>
              <a:rPr lang="en-US" sz="2000" dirty="0"/>
              <a:t>Salmon Sperm DNA</a:t>
            </a:r>
          </a:p>
          <a:p>
            <a:pPr lvl="2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1900" dirty="0"/>
              <a:t>Monitors the yield of DNA following extraction and PCR interference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1377FF0-C164-44CD-9039-FBDA8B62A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11599"/>
          </a:xfrm>
        </p:spPr>
        <p:txBody>
          <a:bodyPr/>
          <a:lstStyle/>
          <a:p>
            <a:r>
              <a:rPr lang="en-US" dirty="0"/>
              <a:t>Control Measures</a:t>
            </a:r>
          </a:p>
        </p:txBody>
      </p:sp>
    </p:spTree>
    <p:extLst>
      <p:ext uri="{BB962C8B-B14F-4D97-AF65-F5344CB8AC3E}">
        <p14:creationId xmlns:p14="http://schemas.microsoft.com/office/powerpoint/2010/main" val="3900825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 descr="Figure of lysis.">
            <a:extLst>
              <a:ext uri="{FF2B5EF4-FFF2-40B4-BE49-F238E27FC236}">
                <a16:creationId xmlns:a16="http://schemas.microsoft.com/office/drawing/2014/main" id="{9DBD6A32-2C42-4707-8608-CC91D41FD42A}"/>
              </a:ext>
            </a:extLst>
          </p:cNvPr>
          <p:cNvGrpSpPr/>
          <p:nvPr/>
        </p:nvGrpSpPr>
        <p:grpSpPr>
          <a:xfrm>
            <a:off x="3870261" y="2965114"/>
            <a:ext cx="4634523" cy="2796705"/>
            <a:chOff x="4181231" y="2939791"/>
            <a:chExt cx="4634523" cy="279670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3AF6122-0044-419A-BEAB-6F1A74A23964}"/>
                </a:ext>
              </a:extLst>
            </p:cNvPr>
            <p:cNvSpPr/>
            <p:nvPr/>
          </p:nvSpPr>
          <p:spPr bwMode="auto">
            <a:xfrm>
              <a:off x="4181231" y="2939791"/>
              <a:ext cx="4634523" cy="2796705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54550D1-3610-4514-B4AD-FB94852E4AAF}"/>
                </a:ext>
              </a:extLst>
            </p:cNvPr>
            <p:cNvGrpSpPr/>
            <p:nvPr/>
          </p:nvGrpSpPr>
          <p:grpSpPr>
            <a:xfrm>
              <a:off x="4425374" y="3165231"/>
              <a:ext cx="4140288" cy="2495227"/>
              <a:chOff x="4425374" y="3584886"/>
              <a:chExt cx="3267691" cy="2075572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DB31BE15-BC56-4077-A149-F82BB8AD22B6}"/>
                  </a:ext>
                </a:extLst>
              </p:cNvPr>
              <p:cNvGrpSpPr/>
              <p:nvPr/>
            </p:nvGrpSpPr>
            <p:grpSpPr>
              <a:xfrm>
                <a:off x="4425374" y="3584886"/>
                <a:ext cx="3267691" cy="2075572"/>
                <a:chOff x="1547852" y="3730438"/>
                <a:chExt cx="3267691" cy="2075572"/>
              </a:xfrm>
            </p:grpSpPr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26BB3BE9-6B8A-4BF8-9CC3-7A7F917194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5957"/>
                <a:stretch/>
              </p:blipFill>
              <p:spPr>
                <a:xfrm>
                  <a:off x="1547852" y="3966978"/>
                  <a:ext cx="1319923" cy="1839031"/>
                </a:xfrm>
                <a:prstGeom prst="rect">
                  <a:avLst/>
                </a:prstGeom>
              </p:spPr>
            </p:pic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8F25909E-DD1C-47E1-B8E4-EC8F38421D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5957"/>
                <a:stretch/>
              </p:blipFill>
              <p:spPr>
                <a:xfrm>
                  <a:off x="2867775" y="3966979"/>
                  <a:ext cx="1319923" cy="1839031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D9C6507A-8DF2-4142-97E7-C28F72FF58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7979"/>
                <a:stretch/>
              </p:blipFill>
              <p:spPr>
                <a:xfrm>
                  <a:off x="4155581" y="3966978"/>
                  <a:ext cx="659962" cy="1839031"/>
                </a:xfrm>
                <a:prstGeom prst="rect">
                  <a:avLst/>
                </a:prstGeom>
              </p:spPr>
            </p:pic>
            <p:sp>
              <p:nvSpPr>
                <p:cNvPr id="8" name="Arrow: Curved Down 7">
                  <a:extLst>
                    <a:ext uri="{FF2B5EF4-FFF2-40B4-BE49-F238E27FC236}">
                      <a16:creationId xmlns:a16="http://schemas.microsoft.com/office/drawing/2014/main" id="{61F60E71-54DE-4B07-B333-420E1490BCA0}"/>
                    </a:ext>
                  </a:extLst>
                </p:cNvPr>
                <p:cNvSpPr/>
                <p:nvPr/>
              </p:nvSpPr>
              <p:spPr>
                <a:xfrm>
                  <a:off x="3258272" y="3730438"/>
                  <a:ext cx="1319923" cy="313660"/>
                </a:xfrm>
                <a:prstGeom prst="curvedDownArrow">
                  <a:avLst>
                    <a:gd name="adj1" fmla="val 28337"/>
                    <a:gd name="adj2" fmla="val 61959"/>
                    <a:gd name="adj3" fmla="val 43644"/>
                  </a:avLst>
                </a:prstGeom>
                <a:solidFill>
                  <a:srgbClr val="C0C0C0"/>
                </a:solidFill>
                <a:ln w="9525">
                  <a:solidFill>
                    <a:srgbClr val="4D4D4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DA958C6-341F-47B8-9572-ABF795289881}"/>
                    </a:ext>
                  </a:extLst>
                </p:cNvPr>
                <p:cNvSpPr txBox="1"/>
                <p:nvPr/>
              </p:nvSpPr>
              <p:spPr>
                <a:xfrm>
                  <a:off x="2776252" y="5219971"/>
                  <a:ext cx="2039291" cy="369332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7F7F7F"/>
                      </a:solidFill>
                      <a:cs typeface="Arial" panose="020B0604020202020204" pitchFamily="34" charset="0"/>
                    </a:rPr>
                    <a:t>transfer (2x)</a:t>
                  </a:r>
                </a:p>
              </p:txBody>
            </p:sp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1DF438CA-63E3-4F23-B8E4-B5D2A8DBD9D5}"/>
                    </a:ext>
                  </a:extLst>
                </p:cNvPr>
                <p:cNvSpPr txBox="1"/>
                <p:nvPr/>
              </p:nvSpPr>
              <p:spPr>
                <a:xfrm>
                  <a:off x="1671346" y="5219971"/>
                  <a:ext cx="568584" cy="307217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7F7F7F"/>
                      </a:solidFill>
                    </a:rPr>
                    <a:t>lysis</a:t>
                  </a:r>
                </a:p>
              </p:txBody>
            </p:sp>
          </p:grp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98931A0-1DAE-45B4-AF3D-EDC19D07CE15}"/>
                  </a:ext>
                </a:extLst>
              </p:cNvPr>
              <p:cNvSpPr/>
              <p:nvPr/>
            </p:nvSpPr>
            <p:spPr>
              <a:xfrm rot="20618412">
                <a:off x="6057130" y="4908174"/>
                <a:ext cx="52466" cy="132414"/>
              </a:xfrm>
              <a:prstGeom prst="ellipse">
                <a:avLst/>
              </a:prstGeom>
              <a:solidFill>
                <a:srgbClr val="7F7F7F"/>
              </a:solidFill>
              <a:ln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1B9C0A31-7DCF-4482-A4FE-879A0318A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3031" y="1290177"/>
            <a:ext cx="8124215" cy="1489440"/>
          </a:xfrm>
        </p:spPr>
        <p:txBody>
          <a:bodyPr>
            <a:normAutofit fontScale="92500" lnSpcReduction="10000"/>
          </a:bodyPr>
          <a:lstStyle/>
          <a:p>
            <a:pPr marL="514350" indent="-457200" algn="l">
              <a:buClr>
                <a:srgbClr val="FFFFFF"/>
              </a:buClr>
              <a:buFont typeface="+mj-lt"/>
              <a:buAutoNum type="arabicPeriod"/>
            </a:pPr>
            <a:r>
              <a:rPr lang="en-US" sz="2400" dirty="0"/>
              <a:t>100 mL of each water sample was filtered through a 0.45 </a:t>
            </a:r>
            <a:r>
              <a:rPr lang="el-GR" sz="2400" dirty="0"/>
              <a:t>μ</a:t>
            </a:r>
            <a:r>
              <a:rPr lang="en-US" sz="2400" dirty="0"/>
              <a:t>m filter</a:t>
            </a:r>
          </a:p>
          <a:p>
            <a:pPr marL="514350" indent="-457200" algn="l">
              <a:buClr>
                <a:srgbClr val="FFFFFF"/>
              </a:buClr>
              <a:buFont typeface="+mj-lt"/>
              <a:buAutoNum type="arabicPeriod"/>
            </a:pPr>
            <a:r>
              <a:rPr lang="en-US" sz="2400" dirty="0"/>
              <a:t>Cells were lysed using glass beads</a:t>
            </a:r>
          </a:p>
          <a:p>
            <a:pPr marL="514350" indent="-457200" algn="l">
              <a:buClr>
                <a:srgbClr val="FFFFFF"/>
              </a:buClr>
              <a:buFont typeface="+mj-lt"/>
              <a:buAutoNum type="arabicPeriod"/>
            </a:pPr>
            <a:r>
              <a:rPr lang="en-US" sz="2400" dirty="0"/>
              <a:t>Cell debris was collected by centrifugation</a:t>
            </a:r>
          </a:p>
          <a:p>
            <a:pPr marL="514350" indent="-457200">
              <a:buClr>
                <a:srgbClr val="FFFFFF"/>
              </a:buClr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0B685B-B12F-4911-A47A-D70D84022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62774"/>
            <a:ext cx="11029616" cy="1188720"/>
          </a:xfrm>
        </p:spPr>
        <p:txBody>
          <a:bodyPr/>
          <a:lstStyle/>
          <a:p>
            <a:r>
              <a:rPr lang="en-US" dirty="0"/>
              <a:t>DNA Extractions (EPA 1609.1)</a:t>
            </a:r>
          </a:p>
        </p:txBody>
      </p:sp>
    </p:spTree>
    <p:extLst>
      <p:ext uri="{BB962C8B-B14F-4D97-AF65-F5344CB8AC3E}">
        <p14:creationId xmlns:p14="http://schemas.microsoft.com/office/powerpoint/2010/main" val="3182922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on a beach&#10;">
            <a:extLst>
              <a:ext uri="{FF2B5EF4-FFF2-40B4-BE49-F238E27FC236}">
                <a16:creationId xmlns:a16="http://schemas.microsoft.com/office/drawing/2014/main" id="{53EB37EE-B4D3-4042-8757-DC83E80800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35" y="3429000"/>
            <a:ext cx="3616960" cy="271272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43A6C4-A596-4F53-A657-7A0AC11F0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830" y="597643"/>
            <a:ext cx="7368977" cy="5792922"/>
          </a:xfrm>
        </p:spPr>
        <p:txBody>
          <a:bodyPr/>
          <a:lstStyle/>
          <a:p>
            <a:pPr marL="342900" indent="-342900" algn="l">
              <a:buFont typeface="+mj-lt"/>
              <a:buAutoNum type="arabicPeriod"/>
            </a:pPr>
            <a:r>
              <a:rPr lang="en-US" sz="2800" dirty="0"/>
              <a:t>Interference samples may have greater amounts of nuclease activity than samples free from interference.</a:t>
            </a:r>
          </a:p>
          <a:p>
            <a:pPr marL="342900" indent="-342900" algn="l">
              <a:buFont typeface="+mj-lt"/>
              <a:buAutoNum type="arabicPeriod"/>
            </a:pPr>
            <a:endParaRPr lang="en-US" sz="2800" dirty="0"/>
          </a:p>
          <a:p>
            <a:pPr marL="342900" indent="-342900" algn="l">
              <a:buFont typeface="+mj-lt"/>
              <a:buAutoNum type="arabicPeriod"/>
            </a:pPr>
            <a:r>
              <a:rPr lang="en-US" sz="2800" dirty="0"/>
              <a:t>Microbial taxa in samples that display PCR interference may have notable differences in microbial alpha or beta diversity indicating potential sources of PCR interference.</a:t>
            </a:r>
          </a:p>
          <a:p>
            <a:pPr marL="342900" indent="-342900" algn="l">
              <a:buFont typeface="+mj-lt"/>
              <a:buAutoNum type="arabicPeriod"/>
            </a:pPr>
            <a:endParaRPr lang="en-US" sz="2800" dirty="0"/>
          </a:p>
          <a:p>
            <a:pPr marL="342900" indent="-342900" algn="l">
              <a:buFont typeface="+mj-lt"/>
              <a:buAutoNum type="arabicPeriod"/>
            </a:pPr>
            <a:r>
              <a:rPr lang="en-US" sz="2800" dirty="0"/>
              <a:t>Functional differences may exist between PCR interference samples and interference-free samples.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9D8D6C-256A-4FED-BAEA-26277654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28" y="0"/>
            <a:ext cx="3018532" cy="3063240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EFF"/>
                </a:solidFill>
              </a:rPr>
              <a:t>Hypotheses about qPCR interference</a:t>
            </a:r>
          </a:p>
        </p:txBody>
      </p:sp>
    </p:spTree>
    <p:extLst>
      <p:ext uri="{BB962C8B-B14F-4D97-AF65-F5344CB8AC3E}">
        <p14:creationId xmlns:p14="http://schemas.microsoft.com/office/powerpoint/2010/main" val="3588061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next to a body of water&#10;">
            <a:extLst>
              <a:ext uri="{FF2B5EF4-FFF2-40B4-BE49-F238E27FC236}">
                <a16:creationId xmlns:a16="http://schemas.microsoft.com/office/drawing/2014/main" id="{2DD806DF-A7B6-4971-8526-BC53C7F93F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05" y="1320800"/>
            <a:ext cx="2571750" cy="3429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F61EB7-33A2-4DC9-B72F-42F171736CD1}"/>
              </a:ext>
            </a:extLst>
          </p:cNvPr>
          <p:cNvSpPr txBox="1"/>
          <p:nvPr/>
        </p:nvSpPr>
        <p:spPr>
          <a:xfrm>
            <a:off x="2880360" y="487025"/>
            <a:ext cx="888492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FFFFFF"/>
                </a:solidFill>
              </a:rPr>
              <a:t>Statistical comparisons of </a:t>
            </a:r>
            <a:r>
              <a:rPr lang="en-US" sz="2300" i="1" dirty="0">
                <a:solidFill>
                  <a:srgbClr val="FFFFFF"/>
                </a:solidFill>
              </a:rPr>
              <a:t>Enterococcus</a:t>
            </a:r>
            <a:r>
              <a:rPr lang="en-US" sz="2300" dirty="0">
                <a:solidFill>
                  <a:srgbClr val="FFFFFF"/>
                </a:solidFill>
              </a:rPr>
              <a:t> detection by IDEXX and qPCR in Texas marine waters suggest that the two methods largely agree.</a:t>
            </a:r>
          </a:p>
          <a:p>
            <a:pPr marL="342900" indent="-342900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FFFFFF"/>
                </a:solidFill>
              </a:rPr>
              <a:t>Detection by qPCR may decrease assay time from ~ 24 hours to ~ 6 hours.</a:t>
            </a:r>
          </a:p>
          <a:p>
            <a:pPr marL="342900" indent="-342900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FFFFFF"/>
                </a:solidFill>
              </a:rPr>
              <a:t>qPCR detection cost is &gt; 3X IDEXX cost.</a:t>
            </a:r>
          </a:p>
          <a:p>
            <a:pPr marL="800100" lvl="1" indent="-342900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FFFFFF"/>
                </a:solidFill>
              </a:rPr>
              <a:t>Method 1609.1 for qPCR detection of </a:t>
            </a:r>
            <a:r>
              <a:rPr lang="en-US" sz="2300" i="1" dirty="0">
                <a:solidFill>
                  <a:srgbClr val="FFFFFF"/>
                </a:solidFill>
              </a:rPr>
              <a:t>Enterococcus</a:t>
            </a:r>
            <a:r>
              <a:rPr lang="en-US" sz="2300" dirty="0">
                <a:solidFill>
                  <a:srgbClr val="FFFFFF"/>
                </a:solidFill>
              </a:rPr>
              <a:t> requires greater technical skill than the culture-based </a:t>
            </a:r>
            <a:r>
              <a:rPr lang="en-US" sz="2300" dirty="0" err="1">
                <a:solidFill>
                  <a:srgbClr val="FFFFFF"/>
                </a:solidFill>
              </a:rPr>
              <a:t>Enterolert</a:t>
            </a:r>
            <a:r>
              <a:rPr lang="en-US" sz="2300" dirty="0">
                <a:solidFill>
                  <a:srgbClr val="FFFFFF"/>
                </a:solidFill>
              </a:rPr>
              <a:t> method.</a:t>
            </a:r>
          </a:p>
          <a:p>
            <a:pPr marL="342900" indent="-342900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FFFFFF"/>
                </a:solidFill>
              </a:rPr>
              <a:t>No qPCR inhibition was detected in any sample.</a:t>
            </a:r>
          </a:p>
          <a:p>
            <a:pPr marL="342900" indent="-342900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FFFFFF"/>
                </a:solidFill>
              </a:rPr>
              <a:t>qPCR interference was present in ~ 10% of samples and can prevent detection of threshold exceedances.</a:t>
            </a:r>
          </a:p>
          <a:p>
            <a:pPr marL="342900" indent="-342900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FFFFFF"/>
                </a:solidFill>
              </a:rPr>
              <a:t>qPCR interference is likely due to high DNase concentration or activity in some samples.</a:t>
            </a:r>
          </a:p>
          <a:p>
            <a:pPr marL="342900" indent="-342900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FFFFFF"/>
                </a:solidFill>
              </a:rPr>
              <a:t>An additional sample heating step may decrease or eliminate DNase activity when using qPCR method 1609.1.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9D8D6C-256A-4FED-BAEA-26277654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1" y="118197"/>
            <a:ext cx="2545080" cy="1097280"/>
          </a:xfrm>
        </p:spPr>
        <p:txBody>
          <a:bodyPr anchor="ctr">
            <a:normAutofit/>
          </a:bodyPr>
          <a:lstStyle/>
          <a:p>
            <a:r>
              <a:rPr lang="en-US" sz="3000" b="1" dirty="0">
                <a:solidFill>
                  <a:srgbClr val="FFFEFF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045391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as A&amp;M AgriLife logo">
            <a:extLst>
              <a:ext uri="{FF2B5EF4-FFF2-40B4-BE49-F238E27FC236}">
                <a16:creationId xmlns:a16="http://schemas.microsoft.com/office/drawing/2014/main" id="{38C9956A-F72F-450F-A7D6-1A3FC6E104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300" y="5156200"/>
            <a:ext cx="2658618" cy="12412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close up of a sign&#10;">
            <a:extLst>
              <a:ext uri="{FF2B5EF4-FFF2-40B4-BE49-F238E27FC236}">
                <a16:creationId xmlns:a16="http://schemas.microsoft.com/office/drawing/2014/main" id="{C3ECDBBC-9B06-479C-92BA-A6AC65ADDA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51" y="5254913"/>
            <a:ext cx="2843123" cy="1097280"/>
          </a:xfrm>
          <a:prstGeom prst="rect">
            <a:avLst/>
          </a:prstGeom>
          <a:solidFill>
            <a:srgbClr val="FFFFFF"/>
          </a:solidFill>
          <a:ln w="34925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8DC63EC2-C238-46A7-835C-EE3E84CB63CE}"/>
              </a:ext>
            </a:extLst>
          </p:cNvPr>
          <p:cNvSpPr txBox="1">
            <a:spLocks/>
          </p:cNvSpPr>
          <p:nvPr/>
        </p:nvSpPr>
        <p:spPr bwMode="auto">
          <a:xfrm>
            <a:off x="5890952" y="1603087"/>
            <a:ext cx="6032194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rgbClr val="FFFFFF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FFFFFF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FFFFFF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FFFFFF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FFFFFF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FFFFFF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FFFFFF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FFFFFF"/>
                </a:solidFill>
                <a:latin typeface="+mn-lt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kern="0" dirty="0"/>
              <a:t>Tarleton State University College of Science and Technology Student Research Funding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15C4F8-53BB-451C-96D4-1A262EF6C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54" y="1603087"/>
            <a:ext cx="7498620" cy="3054349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Dr. Larry Hauck, TIAER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Stephanie Brady, TIAER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James Hunter, TIAER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Katie Maryak, Texas A&amp;M AgriLife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Bianca Serrano, Texas A&amp;M AgriLife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Kate Lavelle, TCEQ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Joe Martin, TCEQ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F350E7-9437-4450-9E5C-345C76E08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100" y="631826"/>
            <a:ext cx="10363200" cy="1470025"/>
          </a:xfrm>
        </p:spPr>
        <p:txBody>
          <a:bodyPr/>
          <a:lstStyle/>
          <a:p>
            <a:r>
              <a:rPr lang="en-US" dirty="0"/>
              <a:t>Other Contributors to the Project</a:t>
            </a:r>
          </a:p>
        </p:txBody>
      </p:sp>
    </p:spTree>
    <p:extLst>
      <p:ext uri="{BB962C8B-B14F-4D97-AF65-F5344CB8AC3E}">
        <p14:creationId xmlns:p14="http://schemas.microsoft.com/office/powerpoint/2010/main" val="2299524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unset over a body of water&#10;&#10;">
            <a:extLst>
              <a:ext uri="{FF2B5EF4-FFF2-40B4-BE49-F238E27FC236}">
                <a16:creationId xmlns:a16="http://schemas.microsoft.com/office/drawing/2014/main" id="{008E36F1-0E8B-4C19-89D3-3BFCC7E803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743864"/>
            <a:ext cx="5882640" cy="44119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C2E9F6-3F8A-467C-8047-366B5F06D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49774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5C830C7-66D8-456F-93B1-4D903D9F7F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112261"/>
              </p:ext>
            </p:extLst>
          </p:nvPr>
        </p:nvGraphicFramePr>
        <p:xfrm>
          <a:off x="949922" y="895251"/>
          <a:ext cx="10292156" cy="5635680"/>
        </p:xfrm>
        <a:graphic>
          <a:graphicData uri="http://schemas.openxmlformats.org/drawingml/2006/table">
            <a:tbl>
              <a:tblPr firstRow="1" firstCol="1" bandRow="1"/>
              <a:tblGrid>
                <a:gridCol w="1630234">
                  <a:extLst>
                    <a:ext uri="{9D8B030D-6E8A-4147-A177-3AD203B41FA5}">
                      <a16:colId xmlns:a16="http://schemas.microsoft.com/office/drawing/2014/main" val="3685132875"/>
                    </a:ext>
                  </a:extLst>
                </a:gridCol>
                <a:gridCol w="3527952">
                  <a:extLst>
                    <a:ext uri="{9D8B030D-6E8A-4147-A177-3AD203B41FA5}">
                      <a16:colId xmlns:a16="http://schemas.microsoft.com/office/drawing/2014/main" val="1344299645"/>
                    </a:ext>
                  </a:extLst>
                </a:gridCol>
                <a:gridCol w="2506443">
                  <a:extLst>
                    <a:ext uri="{9D8B030D-6E8A-4147-A177-3AD203B41FA5}">
                      <a16:colId xmlns:a16="http://schemas.microsoft.com/office/drawing/2014/main" val="3099346235"/>
                    </a:ext>
                  </a:extLst>
                </a:gridCol>
                <a:gridCol w="2627527">
                  <a:extLst>
                    <a:ext uri="{9D8B030D-6E8A-4147-A177-3AD203B41FA5}">
                      <a16:colId xmlns:a16="http://schemas.microsoft.com/office/drawing/2014/main" val="10876622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Segoe UI" panose="020B0502040204020203" pitchFamily="34" charset="0"/>
                        </a:rPr>
                        <a:t>SWQM Station ID</a:t>
                      </a:r>
                      <a:endParaRPr lang="en-US" sz="1400" b="1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72524" marR="72524" marT="36578" marB="27118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Segoe UI" panose="020B0502040204020203" pitchFamily="34" charset="0"/>
                        </a:rPr>
                        <a:t>Station Description</a:t>
                      </a:r>
                      <a:endParaRPr lang="en-US" sz="1400" b="1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72524" marR="72524" marT="36578" marB="27118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Segoe UI" panose="020B0502040204020203" pitchFamily="34" charset="0"/>
                        </a:rPr>
                        <a:t>GLO Beach Name, GLO Station ID, GLO Beach ID</a:t>
                      </a:r>
                      <a:endParaRPr lang="en-US" sz="1400" b="1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72524" marR="72524" marT="36578" marB="27118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Segoe UI" panose="020B0502040204020203" pitchFamily="34" charset="0"/>
                        </a:rPr>
                        <a:t>General Conditions</a:t>
                      </a:r>
                      <a:endParaRPr lang="en-US" sz="1400" b="1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72524" marR="72524" marT="36578" marB="27118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9098939"/>
                  </a:ext>
                </a:extLst>
              </a:tr>
              <a:tr h="3361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14561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36578" marB="27118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Upper Galveston Bay at Sylvan Beach Park near Laporte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36578" marB="27118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Sylvan Beach Park</a:t>
                      </a:r>
                      <a:endParaRPr lang="en-US" sz="120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HAR002; TX412536</a:t>
                      </a:r>
                      <a:endParaRPr lang="en-US" sz="120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36578" marB="27118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Inner bay location close to urban populations with high level of advisories</a:t>
                      </a:r>
                      <a:endParaRPr lang="en-US" sz="120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36578" marB="27118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228628"/>
                  </a:ext>
                </a:extLst>
              </a:tr>
              <a:tr h="3361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16539</a:t>
                      </a:r>
                      <a:endParaRPr lang="en-US" sz="120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36578" marB="27118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Gulf of Mexico at end of Jolly Roger Road 240 m south and 203 m east of its intersection with FM 3005 on Galveston Island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36578" marB="27118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Jamaica Beach</a:t>
                      </a:r>
                      <a:endParaRPr lang="en-US" sz="120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GAL014; TX974690</a:t>
                      </a:r>
                      <a:endParaRPr lang="en-US" sz="120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36578" marB="27118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Open ocean</a:t>
                      </a:r>
                      <a:endParaRPr lang="en-US" sz="120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36578" marB="27118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692672"/>
                  </a:ext>
                </a:extLst>
              </a:tr>
              <a:tr h="4723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22115</a:t>
                      </a:r>
                      <a:endParaRPr lang="en-US" sz="120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36578" marB="27118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Gulf of Mexico near Quintana Texas 310 meters south and 167 meters east of the intersection of 8th Street and Burnet Street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36578" marB="27118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Quintana (8</a:t>
                      </a:r>
                      <a:r>
                        <a:rPr lang="en-US" sz="1200" baseline="300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Street)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BRA004; TX728060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36578" marB="27118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Open ocean site near Freeport Harbor Channel and in proximity of the Brazos River entering the Gulf of Mexico</a:t>
                      </a:r>
                      <a:endParaRPr lang="en-US" sz="120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36578" marB="27118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597086"/>
                  </a:ext>
                </a:extLst>
              </a:tr>
              <a:tr h="3361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22112</a:t>
                      </a:r>
                      <a:endParaRPr lang="en-US" sz="120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36578" marB="27118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Corpus Christi Bay at Cole Park 101 meters east of the intersection of Oleander Avenue and Ocean Drive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36578" marB="27118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Cole Park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NUE031; TX259476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36578" marB="27118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Inner bay with urban runoff impacts</a:t>
                      </a:r>
                      <a:endParaRPr lang="en-US" sz="120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36578" marB="27118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011536"/>
                  </a:ext>
                </a:extLst>
              </a:tr>
              <a:tr h="3361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20958</a:t>
                      </a:r>
                      <a:endParaRPr lang="en-US" sz="120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36578" marB="27118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Corpus Christi Bay at Ropes Park 108 meters north and 44 meters east from the intersection of Ropes Street and Ocean Drive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36578" marB="27118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Ropes Park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NUE028; TX821303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36578" marB="27118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Inner bay with urban runoff impacts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36578" marB="27118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9974823"/>
                  </a:ext>
                </a:extLst>
              </a:tr>
              <a:tr h="4723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22113</a:t>
                      </a:r>
                      <a:endParaRPr lang="en-US" sz="120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36578" marB="27118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Gulf of Mexico At Padre Bali Park 517 meters east and 219 meters south of the intersection of South Padre Island Drive and Park Road 5 Beach Entrance</a:t>
                      </a:r>
                      <a:endParaRPr lang="en-US" sz="120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36578" marB="27118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Padre Bali Park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NUE022; TX314643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36578" marB="27118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Open ocean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36578" marB="27118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7240072"/>
                  </a:ext>
                </a:extLst>
              </a:tr>
              <a:tr h="3361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22114</a:t>
                      </a:r>
                      <a:endParaRPr lang="en-US" sz="120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36578" marB="27118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Gulf of Mexico at JP Luby Park 866 meters east and 606 meters south of the intersection of SH 361 and Zahn Road</a:t>
                      </a:r>
                      <a:endParaRPr lang="en-US" sz="120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36578" marB="27118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JP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Luby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Park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NUE016; TX607336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36578" marB="27118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Open ocean near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Packery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Channel inlet to Corpus Christi Bay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36578" marB="27118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53656"/>
                  </a:ext>
                </a:extLst>
              </a:tr>
              <a:tr h="3361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22116</a:t>
                      </a:r>
                      <a:endParaRPr lang="en-US" sz="120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36578" marB="27118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Laguna Madre near Sargent Beach 589 meters west and 209 meters north of Orca Circle and Padre Blvd</a:t>
                      </a:r>
                      <a:endParaRPr lang="en-US" sz="120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36578" marB="27118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Park Road 100 Bay Access #2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CAM029; TX229010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36578" marB="27118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Bay side, near WWTF outfall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36578" marB="27118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687248"/>
                  </a:ext>
                </a:extLst>
              </a:tr>
              <a:tr h="3361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22117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36578" marB="27118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Gulf of Mexico at Isla Blanca Park 475 meters east and 60 meters north of the intersection Of Park Road 100 and Gulf Side Loop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36578" marB="27118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Isla Blanca Park</a:t>
                      </a:r>
                      <a:endParaRPr lang="en-US" sz="120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CAM008; TX714667</a:t>
                      </a:r>
                      <a:endParaRPr lang="en-US" sz="120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36578" marB="27118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Open ocean near WWTF outfall</a:t>
                      </a:r>
                      <a:endParaRPr lang="en-US" sz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36578" marB="27118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48482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06E8256-6C66-405C-B13E-215B2CC17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5315"/>
            <a:ext cx="11029616" cy="1188720"/>
          </a:xfrm>
        </p:spPr>
        <p:txBody>
          <a:bodyPr/>
          <a:lstStyle/>
          <a:p>
            <a:r>
              <a:rPr lang="en-US" dirty="0"/>
              <a:t>Station IDs and Descriptions</a:t>
            </a:r>
          </a:p>
        </p:txBody>
      </p:sp>
    </p:spTree>
    <p:extLst>
      <p:ext uri="{BB962C8B-B14F-4D97-AF65-F5344CB8AC3E}">
        <p14:creationId xmlns:p14="http://schemas.microsoft.com/office/powerpoint/2010/main" val="3514213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DEXX tray">
            <a:extLst>
              <a:ext uri="{FF2B5EF4-FFF2-40B4-BE49-F238E27FC236}">
                <a16:creationId xmlns:a16="http://schemas.microsoft.com/office/drawing/2014/main" id="{A46F21A4-1F8E-466D-BE74-60663EAC09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3" t="4878"/>
          <a:stretch/>
        </p:blipFill>
        <p:spPr>
          <a:xfrm>
            <a:off x="6890656" y="3273155"/>
            <a:ext cx="1485499" cy="294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3" descr="Diagram of blue color development due to enzyme.">
            <a:extLst>
              <a:ext uri="{FF2B5EF4-FFF2-40B4-BE49-F238E27FC236}">
                <a16:creationId xmlns:a16="http://schemas.microsoft.com/office/drawing/2014/main" id="{FE0BDDA6-65E8-4854-AD3C-7EFDBD9B1915}"/>
              </a:ext>
            </a:extLst>
          </p:cNvPr>
          <p:cNvGrpSpPr/>
          <p:nvPr/>
        </p:nvGrpSpPr>
        <p:grpSpPr>
          <a:xfrm>
            <a:off x="2584131" y="3614039"/>
            <a:ext cx="3511869" cy="2577607"/>
            <a:chOff x="6955016" y="4134928"/>
            <a:chExt cx="3511869" cy="257760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C99FD7C-6201-479C-A03F-85642473D30F}"/>
                </a:ext>
              </a:extLst>
            </p:cNvPr>
            <p:cNvSpPr/>
            <p:nvPr/>
          </p:nvSpPr>
          <p:spPr bwMode="auto">
            <a:xfrm>
              <a:off x="6955016" y="4134928"/>
              <a:ext cx="3511869" cy="2577607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6" name="Picture 5" descr="A picture containing speaker, gong&#10;&#10;Description automatically generated">
              <a:extLst>
                <a:ext uri="{FF2B5EF4-FFF2-40B4-BE49-F238E27FC236}">
                  <a16:creationId xmlns:a16="http://schemas.microsoft.com/office/drawing/2014/main" id="{0150DE37-7738-4271-9FF6-3D0D64082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6120" y="4314185"/>
              <a:ext cx="2749923" cy="239835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1898A-972F-48CE-B721-77A6C202F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28277"/>
            <a:ext cx="11029615" cy="3634486"/>
          </a:xfrm>
        </p:spPr>
        <p:txBody>
          <a:bodyPr/>
          <a:lstStyle/>
          <a:p>
            <a:pPr algn="l"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500" dirty="0"/>
              <a:t>Selective media to enrich </a:t>
            </a:r>
            <a:r>
              <a:rPr lang="en-US" sz="2500" i="1" dirty="0"/>
              <a:t>Enterococcus</a:t>
            </a:r>
          </a:p>
          <a:p>
            <a:pPr lvl="1" algn="l"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300" dirty="0"/>
              <a:t>Fluorescent blue color development under UV light (</a:t>
            </a:r>
            <a:r>
              <a:rPr lang="el-GR" sz="2300" dirty="0"/>
              <a:t>β-</a:t>
            </a:r>
            <a:r>
              <a:rPr lang="en-US" sz="2300" dirty="0"/>
              <a:t>glucosidase)</a:t>
            </a:r>
          </a:p>
          <a:p>
            <a:pPr algn="l"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18-24 hour incubation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90B084-1EC9-447B-8FC8-A891CFE50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" lvl="0" indent="0" algn="l">
              <a:buClr>
                <a:schemeClr val="accent3">
                  <a:lumMod val="60000"/>
                  <a:lumOff val="40000"/>
                </a:schemeClr>
              </a:buClr>
              <a:buNone/>
            </a:pPr>
            <a:r>
              <a:rPr lang="en-US" dirty="0"/>
              <a:t>Culture-based methods (IDEXX </a:t>
            </a:r>
            <a:r>
              <a:rPr lang="en-US" dirty="0" err="1"/>
              <a:t>Enterolert</a:t>
            </a:r>
            <a:r>
              <a:rPr lang="en-US" dirty="0"/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109035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Diagram of qpcr reaction">
            <a:extLst>
              <a:ext uri="{FF2B5EF4-FFF2-40B4-BE49-F238E27FC236}">
                <a16:creationId xmlns:a16="http://schemas.microsoft.com/office/drawing/2014/main" id="{50F944DF-C9C6-4DA0-9EB6-5BF4512A9C35}"/>
              </a:ext>
            </a:extLst>
          </p:cNvPr>
          <p:cNvGrpSpPr/>
          <p:nvPr/>
        </p:nvGrpSpPr>
        <p:grpSpPr>
          <a:xfrm>
            <a:off x="2251948" y="1794536"/>
            <a:ext cx="7937485" cy="2659328"/>
            <a:chOff x="4443902" y="2919470"/>
            <a:chExt cx="6171327" cy="147309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33AD8DC-433F-4D81-B4C1-37EE3C2EA90B}"/>
                </a:ext>
              </a:extLst>
            </p:cNvPr>
            <p:cNvGrpSpPr/>
            <p:nvPr/>
          </p:nvGrpSpPr>
          <p:grpSpPr>
            <a:xfrm>
              <a:off x="4443902" y="2919470"/>
              <a:ext cx="6171327" cy="1473097"/>
              <a:chOff x="982332" y="1916695"/>
              <a:chExt cx="8954149" cy="2754738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31C90B6-7942-4561-B765-D19472D34062}"/>
                  </a:ext>
                </a:extLst>
              </p:cNvPr>
              <p:cNvGrpSpPr/>
              <p:nvPr/>
            </p:nvGrpSpPr>
            <p:grpSpPr>
              <a:xfrm>
                <a:off x="982332" y="1916695"/>
                <a:ext cx="8954149" cy="1512305"/>
                <a:chOff x="982332" y="1916695"/>
                <a:chExt cx="8954149" cy="1512305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80F3DF51-7737-4200-8998-DE457F7D6F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2332" y="3039833"/>
                  <a:ext cx="2532184" cy="0"/>
                </a:xfrm>
                <a:prstGeom prst="line">
                  <a:avLst/>
                </a:prstGeom>
                <a:ln w="38100"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F54E1681-82EF-46FF-AE77-5D4D6F9ED8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2332" y="3220369"/>
                  <a:ext cx="2525151" cy="0"/>
                </a:xfrm>
                <a:prstGeom prst="line">
                  <a:avLst/>
                </a:prstGeom>
                <a:ln w="38100">
                  <a:solidFill>
                    <a:schemeClr val="bg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246D9A1A-2341-4F82-BD5F-0E96D4F16C62}"/>
                    </a:ext>
                  </a:extLst>
                </p:cNvPr>
                <p:cNvGrpSpPr/>
                <p:nvPr/>
              </p:nvGrpSpPr>
              <p:grpSpPr>
                <a:xfrm>
                  <a:off x="4217775" y="2851051"/>
                  <a:ext cx="2492325" cy="577949"/>
                  <a:chOff x="4457115" y="2851051"/>
                  <a:chExt cx="2492325" cy="577949"/>
                </a:xfrm>
              </p:grpSpPr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7B8BBC03-4466-4193-AF3B-24C9C7E023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57115" y="2851051"/>
                    <a:ext cx="2492325" cy="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0028C6FB-604D-4A0D-9EB3-8CBAAAD8DF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57115" y="3429000"/>
                    <a:ext cx="2492325" cy="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C3BDEBBF-B2DD-4F9D-872F-833D33419EFE}"/>
                      </a:ext>
                    </a:extLst>
                  </p:cNvPr>
                  <p:cNvCxnSpPr/>
                  <p:nvPr/>
                </p:nvCxnSpPr>
                <p:spPr>
                  <a:xfrm>
                    <a:off x="4457115" y="2998763"/>
                    <a:ext cx="260252" cy="0"/>
                  </a:xfrm>
                  <a:prstGeom prst="line">
                    <a:avLst/>
                  </a:prstGeom>
                  <a:ln w="38100">
                    <a:solidFill>
                      <a:srgbClr val="4D4D4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661BF08D-9C9F-4AEE-AB01-51467AA92EF4}"/>
                      </a:ext>
                    </a:extLst>
                  </p:cNvPr>
                  <p:cNvCxnSpPr/>
                  <p:nvPr/>
                </p:nvCxnSpPr>
                <p:spPr>
                  <a:xfrm>
                    <a:off x="6689188" y="3273084"/>
                    <a:ext cx="260252" cy="0"/>
                  </a:xfrm>
                  <a:prstGeom prst="line">
                    <a:avLst/>
                  </a:prstGeom>
                  <a:ln w="381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A4DA9564-72CC-473D-BAFA-86BCEFB9A062}"/>
                      </a:ext>
                    </a:extLst>
                  </p:cNvPr>
                  <p:cNvSpPr/>
                  <p:nvPr/>
                </p:nvSpPr>
                <p:spPr>
                  <a:xfrm>
                    <a:off x="4717367" y="2865118"/>
                    <a:ext cx="281354" cy="259077"/>
                  </a:xfrm>
                  <a:prstGeom prst="ellipse">
                    <a:avLst/>
                  </a:prstGeom>
                  <a:solidFill>
                    <a:srgbClr val="CC66FF"/>
                  </a:solidFill>
                  <a:ln>
                    <a:solidFill>
                      <a:srgbClr val="CC66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C3397CD2-83AD-45FB-BEF2-15AD9657AB3F}"/>
                      </a:ext>
                    </a:extLst>
                  </p:cNvPr>
                  <p:cNvGrpSpPr/>
                  <p:nvPr/>
                </p:nvGrpSpPr>
                <p:grpSpPr>
                  <a:xfrm>
                    <a:off x="5465478" y="2876839"/>
                    <a:ext cx="1028521" cy="235633"/>
                    <a:chOff x="5416241" y="2124222"/>
                    <a:chExt cx="1028521" cy="235633"/>
                  </a:xfrm>
                </p:grpSpPr>
                <p:grpSp>
                  <p:nvGrpSpPr>
                    <p:cNvPr id="44" name="Group 43">
                      <a:extLst>
                        <a:ext uri="{FF2B5EF4-FFF2-40B4-BE49-F238E27FC236}">
                          <a16:creationId xmlns:a16="http://schemas.microsoft.com/office/drawing/2014/main" id="{E8715260-3212-4D41-B534-C0A5B2E5FD8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16241" y="2131255"/>
                      <a:ext cx="865211" cy="228600"/>
                      <a:chOff x="5416241" y="2124222"/>
                      <a:chExt cx="865211" cy="228600"/>
                    </a:xfrm>
                  </p:grpSpPr>
                  <p:cxnSp>
                    <p:nvCxnSpPr>
                      <p:cNvPr id="46" name="Straight Connector 45">
                        <a:extLst>
                          <a:ext uri="{FF2B5EF4-FFF2-40B4-BE49-F238E27FC236}">
                            <a16:creationId xmlns:a16="http://schemas.microsoft.com/office/drawing/2014/main" id="{27076094-BD76-4EB6-8174-4607DC0C7AD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5559388" y="2229729"/>
                        <a:ext cx="722064" cy="0"/>
                      </a:xfrm>
                      <a:prstGeom prst="line">
                        <a:avLst/>
                      </a:prstGeom>
                      <a:ln w="38100">
                        <a:solidFill>
                          <a:srgbClr val="4D4D4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7" name="Star: 5 Points 46">
                        <a:extLst>
                          <a:ext uri="{FF2B5EF4-FFF2-40B4-BE49-F238E27FC236}">
                            <a16:creationId xmlns:a16="http://schemas.microsoft.com/office/drawing/2014/main" id="{6F2F2704-24E5-4393-9F69-9D80C24A0E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16241" y="2124222"/>
                        <a:ext cx="228601" cy="228600"/>
                      </a:xfrm>
                      <a:prstGeom prst="star5">
                        <a:avLst/>
                      </a:prstGeom>
                      <a:solidFill>
                        <a:srgbClr val="FF9393"/>
                      </a:solidFill>
                      <a:ln>
                        <a:solidFill>
                          <a:srgbClr val="FF939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5" name="Oval 44">
                      <a:extLst>
                        <a:ext uri="{FF2B5EF4-FFF2-40B4-BE49-F238E27FC236}">
                          <a16:creationId xmlns:a16="http://schemas.microsoft.com/office/drawing/2014/main" id="{A6F8CC28-C7DE-461B-98EC-872BF2E756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16162" y="2124222"/>
                      <a:ext cx="228600" cy="228600"/>
                    </a:xfrm>
                    <a:prstGeom prst="ellipse">
                      <a:avLst/>
                    </a:prstGeom>
                    <a:solidFill>
                      <a:srgbClr val="7F7F7F"/>
                    </a:solidFill>
                    <a:ln>
                      <a:solidFill>
                        <a:srgbClr val="7F7F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E5DEC10F-025C-4328-B604-184C10D05411}"/>
                    </a:ext>
                  </a:extLst>
                </p:cNvPr>
                <p:cNvGrpSpPr/>
                <p:nvPr/>
              </p:nvGrpSpPr>
              <p:grpSpPr>
                <a:xfrm>
                  <a:off x="7404297" y="1916695"/>
                  <a:ext cx="2532184" cy="1502927"/>
                  <a:chOff x="7404297" y="1916695"/>
                  <a:chExt cx="2532184" cy="1502927"/>
                </a:xfrm>
              </p:grpSpPr>
              <p:cxnSp>
                <p:nvCxnSpPr>
                  <p:cNvPr id="18" name="Straight Connector 17">
                    <a:extLst>
                      <a:ext uri="{FF2B5EF4-FFF2-40B4-BE49-F238E27FC236}">
                        <a16:creationId xmlns:a16="http://schemas.microsoft.com/office/drawing/2014/main" id="{E46375E9-4426-420D-B2AB-6D8615F708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404297" y="2851051"/>
                    <a:ext cx="2532184" cy="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7E5DF6EF-80E3-4648-9487-5A89D733D61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411330" y="3419622"/>
                    <a:ext cx="2525151" cy="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73E99D6A-C5F8-465D-A42F-2EE0D8AF2B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411330" y="2989379"/>
                    <a:ext cx="2525151" cy="0"/>
                  </a:xfrm>
                  <a:prstGeom prst="line">
                    <a:avLst/>
                  </a:prstGeom>
                  <a:ln w="38100">
                    <a:solidFill>
                      <a:srgbClr val="4D4D4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0D8170B4-2FC7-4A0D-AD24-CFF196B7EA0F}"/>
                      </a:ext>
                    </a:extLst>
                  </p:cNvPr>
                  <p:cNvCxnSpPr/>
                  <p:nvPr/>
                </p:nvCxnSpPr>
                <p:spPr>
                  <a:xfrm>
                    <a:off x="7411330" y="3273084"/>
                    <a:ext cx="2525151" cy="0"/>
                  </a:xfrm>
                  <a:prstGeom prst="line">
                    <a:avLst/>
                  </a:prstGeom>
                  <a:ln w="381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A8E3F538-58AB-41AF-9D4F-8E7F5C3E4369}"/>
                      </a:ext>
                    </a:extLst>
                  </p:cNvPr>
                  <p:cNvGrpSpPr/>
                  <p:nvPr/>
                </p:nvGrpSpPr>
                <p:grpSpPr>
                  <a:xfrm>
                    <a:off x="8896746" y="2113875"/>
                    <a:ext cx="387936" cy="419965"/>
                    <a:chOff x="8896746" y="2113875"/>
                    <a:chExt cx="387936" cy="419965"/>
                  </a:xfrm>
                </p:grpSpPr>
                <p:cxnSp>
                  <p:nvCxnSpPr>
                    <p:cNvPr id="36" name="Straight Connector 35">
                      <a:extLst>
                        <a:ext uri="{FF2B5EF4-FFF2-40B4-BE49-F238E27FC236}">
                          <a16:creationId xmlns:a16="http://schemas.microsoft.com/office/drawing/2014/main" id="{3CDF8DC4-C932-4AF5-AC61-FE0412BDC81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8896746" y="2305827"/>
                      <a:ext cx="206771" cy="228013"/>
                    </a:xfrm>
                    <a:prstGeom prst="line">
                      <a:avLst/>
                    </a:prstGeom>
                    <a:ln w="38100">
                      <a:solidFill>
                        <a:srgbClr val="4D4D4D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7" name="Oval 36">
                      <a:extLst>
                        <a:ext uri="{FF2B5EF4-FFF2-40B4-BE49-F238E27FC236}">
                          <a16:creationId xmlns:a16="http://schemas.microsoft.com/office/drawing/2014/main" id="{EC5F1BE1-0123-4326-B321-CC4E13A37A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56082" y="2113875"/>
                      <a:ext cx="228600" cy="228599"/>
                    </a:xfrm>
                    <a:prstGeom prst="ellipse">
                      <a:avLst/>
                    </a:prstGeom>
                    <a:solidFill>
                      <a:srgbClr val="7F7F7F"/>
                    </a:solidFill>
                    <a:ln>
                      <a:solidFill>
                        <a:srgbClr val="7F7F7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23" name="Group 22">
                    <a:extLst>
                      <a:ext uri="{FF2B5EF4-FFF2-40B4-BE49-F238E27FC236}">
                        <a16:creationId xmlns:a16="http://schemas.microsoft.com/office/drawing/2014/main" id="{2988775D-CA80-47FF-9C15-3F808118EE52}"/>
                      </a:ext>
                    </a:extLst>
                  </p:cNvPr>
                  <p:cNvGrpSpPr/>
                  <p:nvPr/>
                </p:nvGrpSpPr>
                <p:grpSpPr>
                  <a:xfrm>
                    <a:off x="7572177" y="1916695"/>
                    <a:ext cx="633220" cy="581874"/>
                    <a:chOff x="7572177" y="1916695"/>
                    <a:chExt cx="633220" cy="581874"/>
                  </a:xfrm>
                </p:grpSpPr>
                <p:grpSp>
                  <p:nvGrpSpPr>
                    <p:cNvPr id="24" name="Group 23">
                      <a:extLst>
                        <a:ext uri="{FF2B5EF4-FFF2-40B4-BE49-F238E27FC236}">
                          <a16:creationId xmlns:a16="http://schemas.microsoft.com/office/drawing/2014/main" id="{36BF2B29-85FD-44DF-8918-2E314EA9319C}"/>
                        </a:ext>
                      </a:extLst>
                    </p:cNvPr>
                    <p:cNvGrpSpPr/>
                    <p:nvPr/>
                  </p:nvGrpSpPr>
                  <p:grpSpPr>
                    <a:xfrm rot="1377988">
                      <a:off x="7739637" y="2132676"/>
                      <a:ext cx="465760" cy="266084"/>
                      <a:chOff x="7752088" y="2072944"/>
                      <a:chExt cx="465760" cy="266084"/>
                    </a:xfrm>
                  </p:grpSpPr>
                  <p:cxnSp>
                    <p:nvCxnSpPr>
                      <p:cNvPr id="34" name="Straight Connector 33">
                        <a:extLst>
                          <a:ext uri="{FF2B5EF4-FFF2-40B4-BE49-F238E27FC236}">
                            <a16:creationId xmlns:a16="http://schemas.microsoft.com/office/drawing/2014/main" id="{8C5BF18F-C186-4CA8-A447-205C05D390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7933492" y="2222416"/>
                        <a:ext cx="284356" cy="116612"/>
                      </a:xfrm>
                      <a:prstGeom prst="line">
                        <a:avLst/>
                      </a:prstGeom>
                      <a:ln w="38100" cap="rnd">
                        <a:solidFill>
                          <a:srgbClr val="4D4D4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5" name="Star: 5 Points 34">
                        <a:extLst>
                          <a:ext uri="{FF2B5EF4-FFF2-40B4-BE49-F238E27FC236}">
                            <a16:creationId xmlns:a16="http://schemas.microsoft.com/office/drawing/2014/main" id="{A5A23F90-C3F2-4EAE-8A6F-543283800B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52088" y="2072944"/>
                        <a:ext cx="228600" cy="228600"/>
                      </a:xfrm>
                      <a:prstGeom prst="star5">
                        <a:avLst/>
                      </a:prstGeom>
                      <a:solidFill>
                        <a:srgbClr val="FF9393"/>
                      </a:solidFill>
                      <a:ln>
                        <a:solidFill>
                          <a:srgbClr val="FF939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FF9393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25" name="Straight Connector 24">
                      <a:extLst>
                        <a:ext uri="{FF2B5EF4-FFF2-40B4-BE49-F238E27FC236}">
                          <a16:creationId xmlns:a16="http://schemas.microsoft.com/office/drawing/2014/main" id="{17F049D7-D92A-404D-B008-686F56A0A84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955504" y="1957026"/>
                      <a:ext cx="42868" cy="73572"/>
                    </a:xfrm>
                    <a:prstGeom prst="line">
                      <a:avLst/>
                    </a:prstGeom>
                    <a:solidFill>
                      <a:srgbClr val="FF9393"/>
                    </a:solidFill>
                    <a:ln>
                      <a:solidFill>
                        <a:srgbClr val="FF939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Straight Connector 25">
                      <a:extLst>
                        <a:ext uri="{FF2B5EF4-FFF2-40B4-BE49-F238E27FC236}">
                          <a16:creationId xmlns:a16="http://schemas.microsoft.com/office/drawing/2014/main" id="{67BDE606-5DFE-4CBA-BF21-2310FD2049D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057454" y="2237326"/>
                      <a:ext cx="94369" cy="23433"/>
                    </a:xfrm>
                    <a:prstGeom prst="line">
                      <a:avLst/>
                    </a:prstGeom>
                    <a:solidFill>
                      <a:srgbClr val="FF9393"/>
                    </a:solidFill>
                    <a:ln>
                      <a:solidFill>
                        <a:srgbClr val="FF939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Straight Connector 26">
                      <a:extLst>
                        <a:ext uri="{FF2B5EF4-FFF2-40B4-BE49-F238E27FC236}">
                          <a16:creationId xmlns:a16="http://schemas.microsoft.com/office/drawing/2014/main" id="{7A9F6DC9-BAB2-4F57-9345-1AEEB9D779E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904769" y="2414657"/>
                      <a:ext cx="0" cy="83912"/>
                    </a:xfrm>
                    <a:prstGeom prst="line">
                      <a:avLst/>
                    </a:prstGeom>
                    <a:solidFill>
                      <a:srgbClr val="FF9393"/>
                    </a:solidFill>
                    <a:ln>
                      <a:solidFill>
                        <a:srgbClr val="FF939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Straight Connector 27">
                      <a:extLst>
                        <a:ext uri="{FF2B5EF4-FFF2-40B4-BE49-F238E27FC236}">
                          <a16:creationId xmlns:a16="http://schemas.microsoft.com/office/drawing/2014/main" id="{65EDCBD0-5D13-4D96-85D1-68E9B63259E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638919" y="2330745"/>
                      <a:ext cx="50388" cy="57205"/>
                    </a:xfrm>
                    <a:prstGeom prst="line">
                      <a:avLst/>
                    </a:prstGeom>
                    <a:solidFill>
                      <a:srgbClr val="FF9393"/>
                    </a:solidFill>
                    <a:ln>
                      <a:solidFill>
                        <a:srgbClr val="FF939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28">
                      <a:extLst>
                        <a:ext uri="{FF2B5EF4-FFF2-40B4-BE49-F238E27FC236}">
                          <a16:creationId xmlns:a16="http://schemas.microsoft.com/office/drawing/2014/main" id="{0D48A182-83A2-4CF9-A7F0-62E619CCB52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666215" y="2039870"/>
                      <a:ext cx="54595" cy="51526"/>
                    </a:xfrm>
                    <a:prstGeom prst="line">
                      <a:avLst/>
                    </a:prstGeom>
                    <a:solidFill>
                      <a:srgbClr val="FF9393"/>
                    </a:solidFill>
                    <a:ln>
                      <a:solidFill>
                        <a:srgbClr val="FF939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>
                      <a:extLst>
                        <a:ext uri="{FF2B5EF4-FFF2-40B4-BE49-F238E27FC236}">
                          <a16:creationId xmlns:a16="http://schemas.microsoft.com/office/drawing/2014/main" id="{54E7B676-9D7D-46BC-BDC0-785A590107D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823473" y="1916695"/>
                      <a:ext cx="0" cy="135659"/>
                    </a:xfrm>
                    <a:prstGeom prst="line">
                      <a:avLst/>
                    </a:prstGeom>
                    <a:solidFill>
                      <a:srgbClr val="FF9393"/>
                    </a:solidFill>
                    <a:ln>
                      <a:solidFill>
                        <a:srgbClr val="FF939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>
                      <a:extLst>
                        <a:ext uri="{FF2B5EF4-FFF2-40B4-BE49-F238E27FC236}">
                          <a16:creationId xmlns:a16="http://schemas.microsoft.com/office/drawing/2014/main" id="{8C2DD6A1-94BE-4DE5-AC82-AC4BE799D56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8012558" y="2076436"/>
                      <a:ext cx="131335" cy="38076"/>
                    </a:xfrm>
                    <a:prstGeom prst="line">
                      <a:avLst/>
                    </a:prstGeom>
                    <a:solidFill>
                      <a:srgbClr val="FF9393"/>
                    </a:solidFill>
                    <a:ln>
                      <a:solidFill>
                        <a:srgbClr val="FF939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>
                      <a:extLst>
                        <a:ext uri="{FF2B5EF4-FFF2-40B4-BE49-F238E27FC236}">
                          <a16:creationId xmlns:a16="http://schemas.microsoft.com/office/drawing/2014/main" id="{7FF49992-E100-4B82-8D12-5F3AA5BF42C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7727994" y="2368186"/>
                      <a:ext cx="67455" cy="130383"/>
                    </a:xfrm>
                    <a:prstGeom prst="line">
                      <a:avLst/>
                    </a:prstGeom>
                    <a:solidFill>
                      <a:srgbClr val="FF9393"/>
                    </a:solidFill>
                    <a:ln>
                      <a:solidFill>
                        <a:srgbClr val="FF939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>
                      <a:extLst>
                        <a:ext uri="{FF2B5EF4-FFF2-40B4-BE49-F238E27FC236}">
                          <a16:creationId xmlns:a16="http://schemas.microsoft.com/office/drawing/2014/main" id="{1EB71FD9-8A79-4F8D-B8FD-CFC646C38B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7572177" y="2192285"/>
                      <a:ext cx="141673" cy="9937"/>
                    </a:xfrm>
                    <a:prstGeom prst="line">
                      <a:avLst/>
                    </a:prstGeom>
                    <a:solidFill>
                      <a:srgbClr val="FF9393"/>
                    </a:solidFill>
                    <a:ln>
                      <a:solidFill>
                        <a:srgbClr val="FF939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38D054C-DF13-44D4-A75B-1164FCFB1C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1322" y="4206625"/>
                <a:ext cx="260251" cy="0"/>
              </a:xfrm>
              <a:prstGeom prst="line">
                <a:avLst/>
              </a:prstGeom>
              <a:ln w="38100"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83F7DEEC-6F95-42DA-A495-AD3CD0F698AF}"/>
                  </a:ext>
                </a:extLst>
              </p:cNvPr>
              <p:cNvCxnSpPr/>
              <p:nvPr/>
            </p:nvCxnSpPr>
            <p:spPr>
              <a:xfrm>
                <a:off x="3152447" y="4207887"/>
                <a:ext cx="260251" cy="0"/>
              </a:xfrm>
              <a:prstGeom prst="line">
                <a:avLst/>
              </a:prstGeom>
              <a:ln w="381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4CDCFD-F34A-4709-AE0B-1A84D4FC47C0}"/>
                  </a:ext>
                </a:extLst>
              </p:cNvPr>
              <p:cNvSpPr txBox="1"/>
              <p:nvPr/>
            </p:nvSpPr>
            <p:spPr>
              <a:xfrm>
                <a:off x="1635293" y="3975792"/>
                <a:ext cx="1227454" cy="692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FFFFFF"/>
                    </a:solidFill>
                  </a:rPr>
                  <a:t>Forward primer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C4C677-94F1-4959-92AD-B002585A4488}"/>
                  </a:ext>
                </a:extLst>
              </p:cNvPr>
              <p:cNvSpPr txBox="1"/>
              <p:nvPr/>
            </p:nvSpPr>
            <p:spPr>
              <a:xfrm>
                <a:off x="3421473" y="3979288"/>
                <a:ext cx="1227454" cy="692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FFFFFF"/>
                    </a:solidFill>
                  </a:rPr>
                  <a:t>Reverse primer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739AEA-91B9-404A-B549-3DFBC97A5B83}"/>
                  </a:ext>
                </a:extLst>
              </p:cNvPr>
              <p:cNvSpPr txBox="1"/>
              <p:nvPr/>
            </p:nvSpPr>
            <p:spPr>
              <a:xfrm>
                <a:off x="8078224" y="4015343"/>
                <a:ext cx="1383496" cy="478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FFFFFF"/>
                    </a:solidFill>
                  </a:rPr>
                  <a:t>Fluorescent Probe</a:t>
                </a:r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ED4093A-2E2A-42AC-A4BA-FA316D2C1BEE}"/>
                </a:ext>
              </a:extLst>
            </p:cNvPr>
            <p:cNvSpPr/>
            <p:nvPr/>
          </p:nvSpPr>
          <p:spPr>
            <a:xfrm>
              <a:off x="7103478" y="4077046"/>
              <a:ext cx="193913" cy="138542"/>
            </a:xfrm>
            <a:prstGeom prst="ellipse">
              <a:avLst/>
            </a:prstGeom>
            <a:solidFill>
              <a:srgbClr val="CC66FF"/>
            </a:solidFill>
            <a:ln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92E3394-5632-416C-A380-63C3B3334B7F}"/>
                </a:ext>
              </a:extLst>
            </p:cNvPr>
            <p:cNvSpPr txBox="1"/>
            <p:nvPr/>
          </p:nvSpPr>
          <p:spPr>
            <a:xfrm>
              <a:off x="7292060" y="4041722"/>
              <a:ext cx="953524" cy="255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</a:rPr>
                <a:t>DNA Polymerase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09A7F783-B5FB-4F33-85BE-9EC18D739846}"/>
              </a:ext>
            </a:extLst>
          </p:cNvPr>
          <p:cNvSpPr txBox="1"/>
          <p:nvPr/>
        </p:nvSpPr>
        <p:spPr>
          <a:xfrm>
            <a:off x="672504" y="4794669"/>
            <a:ext cx="98958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Key attributes: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Cycles of heating and cooling to produce more copies of the DNA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Thermostable enzyme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Detection by increase in fluorescence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Results in ~ 6 </a:t>
            </a:r>
            <a:r>
              <a:rPr lang="en-US" sz="2000" dirty="0" err="1">
                <a:solidFill>
                  <a:srgbClr val="FFFFFF"/>
                </a:solidFill>
              </a:rPr>
              <a:t>hrs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33C8B-7089-4BA0-81B4-0FB49BC5B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>
              <a:buClr>
                <a:schemeClr val="accent3">
                  <a:lumMod val="60000"/>
                  <a:lumOff val="40000"/>
                </a:schemeClr>
              </a:buClr>
              <a:buNone/>
            </a:pPr>
            <a:r>
              <a:rPr lang="en-US" sz="4000" dirty="0"/>
              <a:t>Quantitative Polymerase Chain Reaction (qPCR)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20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B9DC563C-9138-49FA-A719-397E338B7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65584" y="4504382"/>
            <a:ext cx="1739094" cy="1831604"/>
          </a:xfrm>
          <a:custGeom>
            <a:avLst/>
            <a:gdLst>
              <a:gd name="connsiteX0" fmla="*/ 0 w 6794269"/>
              <a:gd name="connsiteY0" fmla="*/ 3081251 h 3081251"/>
              <a:gd name="connsiteX1" fmla="*/ 1507374 w 6794269"/>
              <a:gd name="connsiteY1" fmla="*/ 3070168 h 3081251"/>
              <a:gd name="connsiteX2" fmla="*/ 2277687 w 6794269"/>
              <a:gd name="connsiteY2" fmla="*/ 3014749 h 3081251"/>
              <a:gd name="connsiteX3" fmla="*/ 2793076 w 6794269"/>
              <a:gd name="connsiteY3" fmla="*/ 2743200 h 3081251"/>
              <a:gd name="connsiteX4" fmla="*/ 3108960 w 6794269"/>
              <a:gd name="connsiteY4" fmla="*/ 2333106 h 3081251"/>
              <a:gd name="connsiteX5" fmla="*/ 3513512 w 6794269"/>
              <a:gd name="connsiteY5" fmla="*/ 1668088 h 3081251"/>
              <a:gd name="connsiteX6" fmla="*/ 4112029 w 6794269"/>
              <a:gd name="connsiteY6" fmla="*/ 482139 h 3081251"/>
              <a:gd name="connsiteX7" fmla="*/ 4588625 w 6794269"/>
              <a:gd name="connsiteY7" fmla="*/ 77586 h 3081251"/>
              <a:gd name="connsiteX8" fmla="*/ 5259185 w 6794269"/>
              <a:gd name="connsiteY8" fmla="*/ 16626 h 3081251"/>
              <a:gd name="connsiteX9" fmla="*/ 6794269 w 6794269"/>
              <a:gd name="connsiteY9" fmla="*/ 0 h 3081251"/>
              <a:gd name="connsiteX10" fmla="*/ 6794269 w 6794269"/>
              <a:gd name="connsiteY10" fmla="*/ 0 h 308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94269" h="3081251">
                <a:moveTo>
                  <a:pt x="0" y="3081251"/>
                </a:moveTo>
                <a:lnTo>
                  <a:pt x="1507374" y="3070168"/>
                </a:lnTo>
                <a:cubicBezTo>
                  <a:pt x="1886988" y="3059084"/>
                  <a:pt x="2063403" y="3069244"/>
                  <a:pt x="2277687" y="3014749"/>
                </a:cubicBezTo>
                <a:cubicBezTo>
                  <a:pt x="2491971" y="2960254"/>
                  <a:pt x="2654531" y="2856807"/>
                  <a:pt x="2793076" y="2743200"/>
                </a:cubicBezTo>
                <a:cubicBezTo>
                  <a:pt x="2931621" y="2629593"/>
                  <a:pt x="2988887" y="2512291"/>
                  <a:pt x="3108960" y="2333106"/>
                </a:cubicBezTo>
                <a:cubicBezTo>
                  <a:pt x="3229033" y="2153921"/>
                  <a:pt x="3346334" y="1976583"/>
                  <a:pt x="3513512" y="1668088"/>
                </a:cubicBezTo>
                <a:cubicBezTo>
                  <a:pt x="3680690" y="1359593"/>
                  <a:pt x="3932844" y="747223"/>
                  <a:pt x="4112029" y="482139"/>
                </a:cubicBezTo>
                <a:cubicBezTo>
                  <a:pt x="4291215" y="217055"/>
                  <a:pt x="4397432" y="155171"/>
                  <a:pt x="4588625" y="77586"/>
                </a:cubicBezTo>
                <a:cubicBezTo>
                  <a:pt x="4779818" y="0"/>
                  <a:pt x="4891578" y="29557"/>
                  <a:pt x="5259185" y="16626"/>
                </a:cubicBezTo>
                <a:cubicBezTo>
                  <a:pt x="5626792" y="3695"/>
                  <a:pt x="6794269" y="0"/>
                  <a:pt x="6794269" y="0"/>
                </a:cubicBezTo>
                <a:lnTo>
                  <a:pt x="6794269" y="0"/>
                </a:lnTo>
              </a:path>
            </a:pathLst>
          </a:custGeom>
          <a:noFill/>
          <a:ln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CAF5F93-EB1F-45A8-A876-59EAA6691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156874" y="4294511"/>
            <a:ext cx="12740" cy="2038992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303AB92C-7A9B-4496-866D-F9F7F39BF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2155904" y="6335801"/>
            <a:ext cx="3387147" cy="3294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63B61C3-963D-485E-B823-A48DC00EA6D9}"/>
              </a:ext>
            </a:extLst>
          </p:cNvPr>
          <p:cNvSpPr txBox="1"/>
          <p:nvPr/>
        </p:nvSpPr>
        <p:spPr>
          <a:xfrm>
            <a:off x="3240981" y="6304004"/>
            <a:ext cx="893561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Cycles</a:t>
            </a:r>
          </a:p>
        </p:txBody>
      </p:sp>
      <p:grpSp>
        <p:nvGrpSpPr>
          <p:cNvPr id="4" name="Group 3" descr="Figure showing log DNA concentration vs cycles.">
            <a:extLst>
              <a:ext uri="{FF2B5EF4-FFF2-40B4-BE49-F238E27FC236}">
                <a16:creationId xmlns:a16="http://schemas.microsoft.com/office/drawing/2014/main" id="{6BDC23A4-7DCA-4891-843C-DB4323D11A4B}"/>
              </a:ext>
            </a:extLst>
          </p:cNvPr>
          <p:cNvGrpSpPr/>
          <p:nvPr/>
        </p:nvGrpSpPr>
        <p:grpSpPr>
          <a:xfrm>
            <a:off x="6871115" y="4300310"/>
            <a:ext cx="3522084" cy="2446443"/>
            <a:chOff x="6871115" y="4300310"/>
            <a:chExt cx="3522084" cy="2446443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656C28F-936C-413E-8CA1-451606787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25661" y="6333503"/>
              <a:ext cx="2833016" cy="2900"/>
            </a:xfrm>
            <a:prstGeom prst="line">
              <a:avLst/>
            </a:prstGeom>
            <a:ln w="381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D9E3760D-A371-4D5F-B048-82B481A5C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29220" y="4300310"/>
              <a:ext cx="3560" cy="2038992"/>
            </a:xfrm>
            <a:prstGeom prst="line">
              <a:avLst/>
            </a:prstGeom>
            <a:ln w="381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7422B30-5517-4B98-92EE-2E33518D4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7331000" y="4427432"/>
              <a:ext cx="2414147" cy="1906071"/>
            </a:xfrm>
            <a:prstGeom prst="line">
              <a:avLst/>
            </a:prstGeom>
            <a:ln w="190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8CD9A665-DF19-4C98-A176-B45AC4DA649B}"/>
                </a:ext>
              </a:extLst>
            </p:cNvPr>
            <p:cNvSpPr/>
            <p:nvPr/>
          </p:nvSpPr>
          <p:spPr>
            <a:xfrm>
              <a:off x="7471313" y="4527915"/>
              <a:ext cx="68233" cy="72327"/>
            </a:xfrm>
            <a:prstGeom prst="ellipse">
              <a:avLst/>
            </a:prstGeom>
            <a:solidFill>
              <a:srgbClr val="7F7F7F"/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D0EF698E-613A-4003-A972-44137A836C4B}"/>
                </a:ext>
              </a:extLst>
            </p:cNvPr>
            <p:cNvSpPr/>
            <p:nvPr/>
          </p:nvSpPr>
          <p:spPr>
            <a:xfrm>
              <a:off x="7868461" y="4843188"/>
              <a:ext cx="68233" cy="72327"/>
            </a:xfrm>
            <a:prstGeom prst="ellipse">
              <a:avLst/>
            </a:prstGeom>
            <a:solidFill>
              <a:srgbClr val="CC66FF"/>
            </a:solidFill>
            <a:ln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A1D6423A-9C0C-4CCC-B94D-44E534E8CCEE}"/>
                </a:ext>
              </a:extLst>
            </p:cNvPr>
            <p:cNvSpPr/>
            <p:nvPr/>
          </p:nvSpPr>
          <p:spPr>
            <a:xfrm>
              <a:off x="8312848" y="5208416"/>
              <a:ext cx="68233" cy="72327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4E14E2DB-FC90-491A-9AEA-7336DF508A9A}"/>
                </a:ext>
              </a:extLst>
            </p:cNvPr>
            <p:cNvSpPr/>
            <p:nvPr/>
          </p:nvSpPr>
          <p:spPr>
            <a:xfrm>
              <a:off x="8742170" y="5537345"/>
              <a:ext cx="68233" cy="72327"/>
            </a:xfrm>
            <a:prstGeom prst="ellipse">
              <a:avLst/>
            </a:prstGeom>
            <a:solidFill>
              <a:srgbClr val="8A0000"/>
            </a:solidFill>
            <a:ln>
              <a:solidFill>
                <a:srgbClr val="8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D26B9CE7-2810-494A-AAE2-751BF1BF6675}"/>
                </a:ext>
              </a:extLst>
            </p:cNvPr>
            <p:cNvSpPr/>
            <p:nvPr/>
          </p:nvSpPr>
          <p:spPr>
            <a:xfrm>
              <a:off x="9243609" y="5926716"/>
              <a:ext cx="68233" cy="72327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8428266-D2AE-486B-BD4B-5B9743A5475F}"/>
                </a:ext>
              </a:extLst>
            </p:cNvPr>
            <p:cNvCxnSpPr/>
            <p:nvPr/>
          </p:nvCxnSpPr>
          <p:spPr>
            <a:xfrm>
              <a:off x="7330999" y="5089843"/>
              <a:ext cx="841458" cy="0"/>
            </a:xfrm>
            <a:prstGeom prst="line">
              <a:avLst/>
            </a:prstGeom>
            <a:ln w="19050">
              <a:solidFill>
                <a:srgbClr val="FFFF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76D5A35B-B7BF-4E00-B2F9-AAE883E363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72457" y="5089843"/>
              <a:ext cx="0" cy="1240760"/>
            </a:xfrm>
            <a:prstGeom prst="line">
              <a:avLst/>
            </a:prstGeom>
            <a:ln w="19050">
              <a:solidFill>
                <a:srgbClr val="FFFF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DC199E0-FDC7-4519-8AA6-390CC5650399}"/>
                </a:ext>
              </a:extLst>
            </p:cNvPr>
            <p:cNvSpPr txBox="1"/>
            <p:nvPr/>
          </p:nvSpPr>
          <p:spPr>
            <a:xfrm>
              <a:off x="6871115" y="4947109"/>
              <a:ext cx="461665" cy="86671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Cycles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CC6798E-4D11-4370-A6C0-BF7CD0804A1F}"/>
                </a:ext>
              </a:extLst>
            </p:cNvPr>
            <p:cNvSpPr txBox="1"/>
            <p:nvPr/>
          </p:nvSpPr>
          <p:spPr>
            <a:xfrm>
              <a:off x="7560184" y="6377421"/>
              <a:ext cx="2833015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Log DNA Concentration</a:t>
              </a: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37C19DC-4FB2-4FD6-8B1D-DC37E6E418DA}"/>
              </a:ext>
            </a:extLst>
          </p:cNvPr>
          <p:cNvSpPr txBox="1">
            <a:spLocks/>
          </p:cNvSpPr>
          <p:nvPr/>
        </p:nvSpPr>
        <p:spPr bwMode="auto">
          <a:xfrm>
            <a:off x="5543051" y="1656665"/>
            <a:ext cx="6055962" cy="262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FF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+mn-lt"/>
              </a:defRPr>
            </a:lvl5pPr>
            <a:lvl6pPr marL="25146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+mn-lt"/>
              </a:defRPr>
            </a:lvl6pPr>
            <a:lvl7pPr marL="29718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+mn-lt"/>
              </a:defRPr>
            </a:lvl7pPr>
            <a:lvl8pPr marL="3429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+mn-lt"/>
              </a:defRPr>
            </a:lvl8pPr>
            <a:lvl9pPr marL="3886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+mn-lt"/>
              </a:defRPr>
            </a:lvl9pPr>
          </a:lstStyle>
          <a:p>
            <a:pPr lvl="1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400" kern="0" dirty="0"/>
              <a:t>~2 hour test</a:t>
            </a:r>
          </a:p>
          <a:p>
            <a:pPr lvl="1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400" kern="0" dirty="0"/>
              <a:t>Results from instrument are plugged into an EPA spreadsheet for EPA Method 1609.1 (QC/copy number adjustments)</a:t>
            </a:r>
          </a:p>
          <a:p>
            <a:pPr lvl="1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400" kern="0" dirty="0"/>
              <a:t>Susceptible to PCR inhibitors and PCR interference which may cause QC failures</a:t>
            </a:r>
          </a:p>
        </p:txBody>
      </p:sp>
      <p:grpSp>
        <p:nvGrpSpPr>
          <p:cNvPr id="2" name="Group 1" descr="Figure showing cycles and fluorescence">
            <a:extLst>
              <a:ext uri="{FF2B5EF4-FFF2-40B4-BE49-F238E27FC236}">
                <a16:creationId xmlns:a16="http://schemas.microsoft.com/office/drawing/2014/main" id="{4EBAC853-3265-4FC5-8CDC-BDC82A0421E9}"/>
              </a:ext>
            </a:extLst>
          </p:cNvPr>
          <p:cNvGrpSpPr/>
          <p:nvPr/>
        </p:nvGrpSpPr>
        <p:grpSpPr>
          <a:xfrm>
            <a:off x="1745541" y="4330850"/>
            <a:ext cx="3542227" cy="2005137"/>
            <a:chOff x="1745541" y="4330850"/>
            <a:chExt cx="3542227" cy="2005137"/>
          </a:xfrm>
        </p:grpSpPr>
        <p:sp>
          <p:nvSpPr>
            <p:cNvPr id="103" name="Freeform: Shape 102" descr="Part of figure showing cycles and fluroescence">
              <a:extLst>
                <a:ext uri="{FF2B5EF4-FFF2-40B4-BE49-F238E27FC236}">
                  <a16:creationId xmlns:a16="http://schemas.microsoft.com/office/drawing/2014/main" id="{0738BAFA-7F70-49FD-9EFA-1FA554971CB0}"/>
                </a:ext>
              </a:extLst>
            </p:cNvPr>
            <p:cNvSpPr/>
            <p:nvPr/>
          </p:nvSpPr>
          <p:spPr>
            <a:xfrm>
              <a:off x="2149028" y="4504383"/>
              <a:ext cx="1739094" cy="1831604"/>
            </a:xfrm>
            <a:custGeom>
              <a:avLst/>
              <a:gdLst>
                <a:gd name="connsiteX0" fmla="*/ 0 w 6794269"/>
                <a:gd name="connsiteY0" fmla="*/ 3081251 h 3081251"/>
                <a:gd name="connsiteX1" fmla="*/ 1507374 w 6794269"/>
                <a:gd name="connsiteY1" fmla="*/ 3070168 h 3081251"/>
                <a:gd name="connsiteX2" fmla="*/ 2277687 w 6794269"/>
                <a:gd name="connsiteY2" fmla="*/ 3014749 h 3081251"/>
                <a:gd name="connsiteX3" fmla="*/ 2793076 w 6794269"/>
                <a:gd name="connsiteY3" fmla="*/ 2743200 h 3081251"/>
                <a:gd name="connsiteX4" fmla="*/ 3108960 w 6794269"/>
                <a:gd name="connsiteY4" fmla="*/ 2333106 h 3081251"/>
                <a:gd name="connsiteX5" fmla="*/ 3513512 w 6794269"/>
                <a:gd name="connsiteY5" fmla="*/ 1668088 h 3081251"/>
                <a:gd name="connsiteX6" fmla="*/ 4112029 w 6794269"/>
                <a:gd name="connsiteY6" fmla="*/ 482139 h 3081251"/>
                <a:gd name="connsiteX7" fmla="*/ 4588625 w 6794269"/>
                <a:gd name="connsiteY7" fmla="*/ 77586 h 3081251"/>
                <a:gd name="connsiteX8" fmla="*/ 5259185 w 6794269"/>
                <a:gd name="connsiteY8" fmla="*/ 16626 h 3081251"/>
                <a:gd name="connsiteX9" fmla="*/ 6794269 w 6794269"/>
                <a:gd name="connsiteY9" fmla="*/ 0 h 3081251"/>
                <a:gd name="connsiteX10" fmla="*/ 6794269 w 6794269"/>
                <a:gd name="connsiteY10" fmla="*/ 0 h 3081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94269" h="3081251">
                  <a:moveTo>
                    <a:pt x="0" y="3081251"/>
                  </a:moveTo>
                  <a:lnTo>
                    <a:pt x="1507374" y="3070168"/>
                  </a:lnTo>
                  <a:cubicBezTo>
                    <a:pt x="1886988" y="3059084"/>
                    <a:pt x="2063403" y="3069244"/>
                    <a:pt x="2277687" y="3014749"/>
                  </a:cubicBezTo>
                  <a:cubicBezTo>
                    <a:pt x="2491971" y="2960254"/>
                    <a:pt x="2654531" y="2856807"/>
                    <a:pt x="2793076" y="2743200"/>
                  </a:cubicBezTo>
                  <a:cubicBezTo>
                    <a:pt x="2931621" y="2629593"/>
                    <a:pt x="2988887" y="2512291"/>
                    <a:pt x="3108960" y="2333106"/>
                  </a:cubicBezTo>
                  <a:cubicBezTo>
                    <a:pt x="3229033" y="2153921"/>
                    <a:pt x="3346334" y="1976583"/>
                    <a:pt x="3513512" y="1668088"/>
                  </a:cubicBezTo>
                  <a:cubicBezTo>
                    <a:pt x="3680690" y="1359593"/>
                    <a:pt x="3932844" y="747223"/>
                    <a:pt x="4112029" y="482139"/>
                  </a:cubicBezTo>
                  <a:cubicBezTo>
                    <a:pt x="4291215" y="217055"/>
                    <a:pt x="4397432" y="155171"/>
                    <a:pt x="4588625" y="77586"/>
                  </a:cubicBezTo>
                  <a:cubicBezTo>
                    <a:pt x="4779818" y="0"/>
                    <a:pt x="4891578" y="29557"/>
                    <a:pt x="5259185" y="16626"/>
                  </a:cubicBezTo>
                  <a:cubicBezTo>
                    <a:pt x="5626792" y="3695"/>
                    <a:pt x="6794269" y="0"/>
                    <a:pt x="6794269" y="0"/>
                  </a:cubicBezTo>
                  <a:lnTo>
                    <a:pt x="6794269" y="0"/>
                  </a:lnTo>
                </a:path>
              </a:pathLst>
            </a:custGeom>
            <a:noFill/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103" descr="part of figure ">
              <a:extLst>
                <a:ext uri="{FF2B5EF4-FFF2-40B4-BE49-F238E27FC236}">
                  <a16:creationId xmlns:a16="http://schemas.microsoft.com/office/drawing/2014/main" id="{D4F70A52-6AE5-4EA5-BF3F-3BC7BFCA8D00}"/>
                </a:ext>
              </a:extLst>
            </p:cNvPr>
            <p:cNvSpPr/>
            <p:nvPr/>
          </p:nvSpPr>
          <p:spPr>
            <a:xfrm>
              <a:off x="2460668" y="4504383"/>
              <a:ext cx="1739094" cy="1831604"/>
            </a:xfrm>
            <a:custGeom>
              <a:avLst/>
              <a:gdLst>
                <a:gd name="connsiteX0" fmla="*/ 0 w 6794269"/>
                <a:gd name="connsiteY0" fmla="*/ 3081251 h 3081251"/>
                <a:gd name="connsiteX1" fmla="*/ 1507374 w 6794269"/>
                <a:gd name="connsiteY1" fmla="*/ 3070168 h 3081251"/>
                <a:gd name="connsiteX2" fmla="*/ 2277687 w 6794269"/>
                <a:gd name="connsiteY2" fmla="*/ 3014749 h 3081251"/>
                <a:gd name="connsiteX3" fmla="*/ 2793076 w 6794269"/>
                <a:gd name="connsiteY3" fmla="*/ 2743200 h 3081251"/>
                <a:gd name="connsiteX4" fmla="*/ 3108960 w 6794269"/>
                <a:gd name="connsiteY4" fmla="*/ 2333106 h 3081251"/>
                <a:gd name="connsiteX5" fmla="*/ 3513512 w 6794269"/>
                <a:gd name="connsiteY5" fmla="*/ 1668088 h 3081251"/>
                <a:gd name="connsiteX6" fmla="*/ 4112029 w 6794269"/>
                <a:gd name="connsiteY6" fmla="*/ 482139 h 3081251"/>
                <a:gd name="connsiteX7" fmla="*/ 4588625 w 6794269"/>
                <a:gd name="connsiteY7" fmla="*/ 77586 h 3081251"/>
                <a:gd name="connsiteX8" fmla="*/ 5259185 w 6794269"/>
                <a:gd name="connsiteY8" fmla="*/ 16626 h 3081251"/>
                <a:gd name="connsiteX9" fmla="*/ 6794269 w 6794269"/>
                <a:gd name="connsiteY9" fmla="*/ 0 h 3081251"/>
                <a:gd name="connsiteX10" fmla="*/ 6794269 w 6794269"/>
                <a:gd name="connsiteY10" fmla="*/ 0 h 3081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94269" h="3081251">
                  <a:moveTo>
                    <a:pt x="0" y="3081251"/>
                  </a:moveTo>
                  <a:lnTo>
                    <a:pt x="1507374" y="3070168"/>
                  </a:lnTo>
                  <a:cubicBezTo>
                    <a:pt x="1886988" y="3059084"/>
                    <a:pt x="2063403" y="3069244"/>
                    <a:pt x="2277687" y="3014749"/>
                  </a:cubicBezTo>
                  <a:cubicBezTo>
                    <a:pt x="2491971" y="2960254"/>
                    <a:pt x="2654531" y="2856807"/>
                    <a:pt x="2793076" y="2743200"/>
                  </a:cubicBezTo>
                  <a:cubicBezTo>
                    <a:pt x="2931621" y="2629593"/>
                    <a:pt x="2988887" y="2512291"/>
                    <a:pt x="3108960" y="2333106"/>
                  </a:cubicBezTo>
                  <a:cubicBezTo>
                    <a:pt x="3229033" y="2153921"/>
                    <a:pt x="3346334" y="1976583"/>
                    <a:pt x="3513512" y="1668088"/>
                  </a:cubicBezTo>
                  <a:cubicBezTo>
                    <a:pt x="3680690" y="1359593"/>
                    <a:pt x="3932844" y="747223"/>
                    <a:pt x="4112029" y="482139"/>
                  </a:cubicBezTo>
                  <a:cubicBezTo>
                    <a:pt x="4291215" y="217055"/>
                    <a:pt x="4397432" y="155171"/>
                    <a:pt x="4588625" y="77586"/>
                  </a:cubicBezTo>
                  <a:cubicBezTo>
                    <a:pt x="4779818" y="0"/>
                    <a:pt x="4891578" y="29557"/>
                    <a:pt x="5259185" y="16626"/>
                  </a:cubicBezTo>
                  <a:cubicBezTo>
                    <a:pt x="5626792" y="3695"/>
                    <a:pt x="6794269" y="0"/>
                    <a:pt x="6794269" y="0"/>
                  </a:cubicBezTo>
                  <a:lnTo>
                    <a:pt x="6794269" y="0"/>
                  </a:lnTo>
                </a:path>
              </a:pathLst>
            </a:custGeom>
            <a:noFill/>
            <a:ln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5813CE9-5320-4E38-91B4-68B4441266F7}"/>
                </a:ext>
              </a:extLst>
            </p:cNvPr>
            <p:cNvSpPr/>
            <p:nvPr/>
          </p:nvSpPr>
          <p:spPr>
            <a:xfrm>
              <a:off x="2818215" y="4504382"/>
              <a:ext cx="1739094" cy="1831604"/>
            </a:xfrm>
            <a:custGeom>
              <a:avLst/>
              <a:gdLst>
                <a:gd name="connsiteX0" fmla="*/ 0 w 6794269"/>
                <a:gd name="connsiteY0" fmla="*/ 3081251 h 3081251"/>
                <a:gd name="connsiteX1" fmla="*/ 1507374 w 6794269"/>
                <a:gd name="connsiteY1" fmla="*/ 3070168 h 3081251"/>
                <a:gd name="connsiteX2" fmla="*/ 2277687 w 6794269"/>
                <a:gd name="connsiteY2" fmla="*/ 3014749 h 3081251"/>
                <a:gd name="connsiteX3" fmla="*/ 2793076 w 6794269"/>
                <a:gd name="connsiteY3" fmla="*/ 2743200 h 3081251"/>
                <a:gd name="connsiteX4" fmla="*/ 3108960 w 6794269"/>
                <a:gd name="connsiteY4" fmla="*/ 2333106 h 3081251"/>
                <a:gd name="connsiteX5" fmla="*/ 3513512 w 6794269"/>
                <a:gd name="connsiteY5" fmla="*/ 1668088 h 3081251"/>
                <a:gd name="connsiteX6" fmla="*/ 4112029 w 6794269"/>
                <a:gd name="connsiteY6" fmla="*/ 482139 h 3081251"/>
                <a:gd name="connsiteX7" fmla="*/ 4588625 w 6794269"/>
                <a:gd name="connsiteY7" fmla="*/ 77586 h 3081251"/>
                <a:gd name="connsiteX8" fmla="*/ 5259185 w 6794269"/>
                <a:gd name="connsiteY8" fmla="*/ 16626 h 3081251"/>
                <a:gd name="connsiteX9" fmla="*/ 6794269 w 6794269"/>
                <a:gd name="connsiteY9" fmla="*/ 0 h 3081251"/>
                <a:gd name="connsiteX10" fmla="*/ 6794269 w 6794269"/>
                <a:gd name="connsiteY10" fmla="*/ 0 h 3081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94269" h="3081251">
                  <a:moveTo>
                    <a:pt x="0" y="3081251"/>
                  </a:moveTo>
                  <a:lnTo>
                    <a:pt x="1507374" y="3070168"/>
                  </a:lnTo>
                  <a:cubicBezTo>
                    <a:pt x="1886988" y="3059084"/>
                    <a:pt x="2063403" y="3069244"/>
                    <a:pt x="2277687" y="3014749"/>
                  </a:cubicBezTo>
                  <a:cubicBezTo>
                    <a:pt x="2491971" y="2960254"/>
                    <a:pt x="2654531" y="2856807"/>
                    <a:pt x="2793076" y="2743200"/>
                  </a:cubicBezTo>
                  <a:cubicBezTo>
                    <a:pt x="2931621" y="2629593"/>
                    <a:pt x="2988887" y="2512291"/>
                    <a:pt x="3108960" y="2333106"/>
                  </a:cubicBezTo>
                  <a:cubicBezTo>
                    <a:pt x="3229033" y="2153921"/>
                    <a:pt x="3346334" y="1976583"/>
                    <a:pt x="3513512" y="1668088"/>
                  </a:cubicBezTo>
                  <a:cubicBezTo>
                    <a:pt x="3680690" y="1359593"/>
                    <a:pt x="3932844" y="747223"/>
                    <a:pt x="4112029" y="482139"/>
                  </a:cubicBezTo>
                  <a:cubicBezTo>
                    <a:pt x="4291215" y="217055"/>
                    <a:pt x="4397432" y="155171"/>
                    <a:pt x="4588625" y="77586"/>
                  </a:cubicBezTo>
                  <a:cubicBezTo>
                    <a:pt x="4779818" y="0"/>
                    <a:pt x="4891578" y="29557"/>
                    <a:pt x="5259185" y="16626"/>
                  </a:cubicBezTo>
                  <a:cubicBezTo>
                    <a:pt x="5626792" y="3695"/>
                    <a:pt x="6794269" y="0"/>
                    <a:pt x="6794269" y="0"/>
                  </a:cubicBezTo>
                  <a:lnTo>
                    <a:pt x="6794269" y="0"/>
                  </a:lnTo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4F881E6D-36D6-4FEB-9C18-661806FC544B}"/>
                </a:ext>
              </a:extLst>
            </p:cNvPr>
            <p:cNvSpPr/>
            <p:nvPr/>
          </p:nvSpPr>
          <p:spPr>
            <a:xfrm>
              <a:off x="3548674" y="4504382"/>
              <a:ext cx="1739094" cy="1831604"/>
            </a:xfrm>
            <a:custGeom>
              <a:avLst/>
              <a:gdLst>
                <a:gd name="connsiteX0" fmla="*/ 0 w 6794269"/>
                <a:gd name="connsiteY0" fmla="*/ 3081251 h 3081251"/>
                <a:gd name="connsiteX1" fmla="*/ 1507374 w 6794269"/>
                <a:gd name="connsiteY1" fmla="*/ 3070168 h 3081251"/>
                <a:gd name="connsiteX2" fmla="*/ 2277687 w 6794269"/>
                <a:gd name="connsiteY2" fmla="*/ 3014749 h 3081251"/>
                <a:gd name="connsiteX3" fmla="*/ 2793076 w 6794269"/>
                <a:gd name="connsiteY3" fmla="*/ 2743200 h 3081251"/>
                <a:gd name="connsiteX4" fmla="*/ 3108960 w 6794269"/>
                <a:gd name="connsiteY4" fmla="*/ 2333106 h 3081251"/>
                <a:gd name="connsiteX5" fmla="*/ 3513512 w 6794269"/>
                <a:gd name="connsiteY5" fmla="*/ 1668088 h 3081251"/>
                <a:gd name="connsiteX6" fmla="*/ 4112029 w 6794269"/>
                <a:gd name="connsiteY6" fmla="*/ 482139 h 3081251"/>
                <a:gd name="connsiteX7" fmla="*/ 4588625 w 6794269"/>
                <a:gd name="connsiteY7" fmla="*/ 77586 h 3081251"/>
                <a:gd name="connsiteX8" fmla="*/ 5259185 w 6794269"/>
                <a:gd name="connsiteY8" fmla="*/ 16626 h 3081251"/>
                <a:gd name="connsiteX9" fmla="*/ 6794269 w 6794269"/>
                <a:gd name="connsiteY9" fmla="*/ 0 h 3081251"/>
                <a:gd name="connsiteX10" fmla="*/ 6794269 w 6794269"/>
                <a:gd name="connsiteY10" fmla="*/ 0 h 3081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94269" h="3081251">
                  <a:moveTo>
                    <a:pt x="0" y="3081251"/>
                  </a:moveTo>
                  <a:lnTo>
                    <a:pt x="1507374" y="3070168"/>
                  </a:lnTo>
                  <a:cubicBezTo>
                    <a:pt x="1886988" y="3059084"/>
                    <a:pt x="2063403" y="3069244"/>
                    <a:pt x="2277687" y="3014749"/>
                  </a:cubicBezTo>
                  <a:cubicBezTo>
                    <a:pt x="2491971" y="2960254"/>
                    <a:pt x="2654531" y="2856807"/>
                    <a:pt x="2793076" y="2743200"/>
                  </a:cubicBezTo>
                  <a:cubicBezTo>
                    <a:pt x="2931621" y="2629593"/>
                    <a:pt x="2988887" y="2512291"/>
                    <a:pt x="3108960" y="2333106"/>
                  </a:cubicBezTo>
                  <a:cubicBezTo>
                    <a:pt x="3229033" y="2153921"/>
                    <a:pt x="3346334" y="1976583"/>
                    <a:pt x="3513512" y="1668088"/>
                  </a:cubicBezTo>
                  <a:cubicBezTo>
                    <a:pt x="3680690" y="1359593"/>
                    <a:pt x="3932844" y="747223"/>
                    <a:pt x="4112029" y="482139"/>
                  </a:cubicBezTo>
                  <a:cubicBezTo>
                    <a:pt x="4291215" y="217055"/>
                    <a:pt x="4397432" y="155171"/>
                    <a:pt x="4588625" y="77586"/>
                  </a:cubicBezTo>
                  <a:cubicBezTo>
                    <a:pt x="4779818" y="0"/>
                    <a:pt x="4891578" y="29557"/>
                    <a:pt x="5259185" y="16626"/>
                  </a:cubicBezTo>
                  <a:cubicBezTo>
                    <a:pt x="5626792" y="3695"/>
                    <a:pt x="6794269" y="0"/>
                    <a:pt x="6794269" y="0"/>
                  </a:cubicBezTo>
                  <a:lnTo>
                    <a:pt x="6794269" y="0"/>
                  </a:lnTo>
                </a:path>
              </a:pathLst>
            </a:custGeom>
            <a:noFill/>
            <a:ln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002C28-A5EB-4CD9-AB4F-EF2741FBB7A4}"/>
                </a:ext>
              </a:extLst>
            </p:cNvPr>
            <p:cNvSpPr txBox="1"/>
            <p:nvPr/>
          </p:nvSpPr>
          <p:spPr>
            <a:xfrm>
              <a:off x="1745541" y="4330850"/>
              <a:ext cx="461665" cy="183160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Fluorescence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BBCBE-E66D-4F9B-A850-8928A9B6F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19" y="1494528"/>
            <a:ext cx="5333840" cy="2626450"/>
          </a:xfrm>
        </p:spPr>
        <p:txBody>
          <a:bodyPr>
            <a:noAutofit/>
          </a:bodyPr>
          <a:lstStyle/>
          <a:p>
            <a:pPr lvl="1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Detect DNA targets</a:t>
            </a:r>
          </a:p>
          <a:p>
            <a:pPr lvl="1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Specific to species with primers and probes</a:t>
            </a:r>
          </a:p>
          <a:p>
            <a:pPr lvl="1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Requires DNA extraction</a:t>
            </a:r>
          </a:p>
          <a:p>
            <a:pPr lvl="1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Requires specialized equipment and personnel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0F9F2C5-B5CA-4AAF-B232-BDE73B79E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19" y="701224"/>
            <a:ext cx="11229561" cy="1188720"/>
          </a:xfrm>
        </p:spPr>
        <p:txBody>
          <a:bodyPr/>
          <a:lstStyle/>
          <a:p>
            <a:r>
              <a:rPr lang="en-US" dirty="0"/>
              <a:t>Quantitative Polymerase Chain Reaction (qPCR)</a:t>
            </a:r>
          </a:p>
        </p:txBody>
      </p:sp>
    </p:spTree>
    <p:extLst>
      <p:ext uri="{BB962C8B-B14F-4D97-AF65-F5344CB8AC3E}">
        <p14:creationId xmlns:p14="http://schemas.microsoft.com/office/powerpoint/2010/main" val="4059082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andy beach next to a body of water&#10;&#10;">
            <a:extLst>
              <a:ext uri="{FF2B5EF4-FFF2-40B4-BE49-F238E27FC236}">
                <a16:creationId xmlns:a16="http://schemas.microsoft.com/office/drawing/2014/main" id="{6E2786BC-0C86-430A-9463-42CEEFFC00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91" y="4473323"/>
            <a:ext cx="2673643" cy="20052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Data collection at the beach">
            <a:extLst>
              <a:ext uri="{FF2B5EF4-FFF2-40B4-BE49-F238E27FC236}">
                <a16:creationId xmlns:a16="http://schemas.microsoft.com/office/drawing/2014/main" id="{80CC478D-69EC-4C96-A56C-3C7EAFE6989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0640" y="3853542"/>
            <a:ext cx="2548230" cy="28667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B89EC-AECC-47AE-83ED-B9664534C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483736"/>
            <a:ext cx="11029615" cy="3992203"/>
          </a:xfrm>
        </p:spPr>
        <p:txBody>
          <a:bodyPr/>
          <a:lstStyle/>
          <a:p>
            <a:pPr algn="l"/>
            <a:r>
              <a:rPr lang="en-US" dirty="0"/>
              <a:t>Summer of 2018</a:t>
            </a:r>
          </a:p>
          <a:p>
            <a:pPr algn="l"/>
            <a:r>
              <a:rPr lang="en-US" dirty="0"/>
              <a:t>Texas coast (marine waters)</a:t>
            </a:r>
          </a:p>
          <a:p>
            <a:pPr algn="l"/>
            <a:r>
              <a:rPr lang="en-US" dirty="0"/>
              <a:t>9 sites</a:t>
            </a:r>
          </a:p>
          <a:p>
            <a:pPr algn="l"/>
            <a:r>
              <a:rPr lang="en-US" dirty="0"/>
              <a:t>3 different collection events at each site (Spanning July-Sept.)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FA9A81-DA51-41C5-935D-EFB7A8C5C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Study</a:t>
            </a:r>
          </a:p>
        </p:txBody>
      </p:sp>
    </p:spTree>
    <p:extLst>
      <p:ext uri="{BB962C8B-B14F-4D97-AF65-F5344CB8AC3E}">
        <p14:creationId xmlns:p14="http://schemas.microsoft.com/office/powerpoint/2010/main" val="1729259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38303-5C89-4A62-99E3-BFF47B500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of the Sampling Locations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E34D031-C817-4B50-895C-B974FC01F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99555" y="904672"/>
            <a:ext cx="399747" cy="531224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5D0B192-E9AF-4084-9EFA-2EF786E52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468877" y="2694562"/>
            <a:ext cx="370056" cy="50822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912D9D3-0328-4E4A-9CD0-EFB35C49A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51379" y="2033081"/>
            <a:ext cx="382109" cy="51485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map&#10;">
            <a:extLst>
              <a:ext uri="{FF2B5EF4-FFF2-40B4-BE49-F238E27FC236}">
                <a16:creationId xmlns:a16="http://schemas.microsoft.com/office/drawing/2014/main" id="{1C64D3C6-A762-400F-AB26-C7D1DAFAC5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" b="1251"/>
          <a:stretch/>
        </p:blipFill>
        <p:spPr>
          <a:xfrm>
            <a:off x="0" y="0"/>
            <a:ext cx="10066902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BCC0BB-6B4E-4561-A014-9CCA9E323E4E}"/>
              </a:ext>
            </a:extLst>
          </p:cNvPr>
          <p:cNvSpPr txBox="1"/>
          <p:nvPr/>
        </p:nvSpPr>
        <p:spPr>
          <a:xfrm>
            <a:off x="10066902" y="0"/>
            <a:ext cx="197031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Sites:</a:t>
            </a:r>
          </a:p>
          <a:p>
            <a:pPr marL="342900" indent="-342900"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Sylvan Beach Park – </a:t>
            </a:r>
            <a:r>
              <a:rPr lang="en-US" b="1" dirty="0">
                <a:solidFill>
                  <a:srgbClr val="FFFFFF"/>
                </a:solidFill>
              </a:rPr>
              <a:t>HAR002</a:t>
            </a:r>
          </a:p>
          <a:p>
            <a:pPr marL="342900" indent="-342900"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Jamaica Beach – </a:t>
            </a:r>
            <a:r>
              <a:rPr lang="en-US" b="1" dirty="0">
                <a:solidFill>
                  <a:srgbClr val="FFFFFF"/>
                </a:solidFill>
              </a:rPr>
              <a:t>GAL014</a:t>
            </a:r>
          </a:p>
          <a:p>
            <a:pPr marL="342900" indent="-342900"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Quintana – </a:t>
            </a:r>
            <a:r>
              <a:rPr lang="en-US" b="1" dirty="0">
                <a:solidFill>
                  <a:srgbClr val="FFFFFF"/>
                </a:solidFill>
              </a:rPr>
              <a:t>BRA004</a:t>
            </a:r>
          </a:p>
          <a:p>
            <a:pPr marL="342900" indent="-342900"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Cole Park – </a:t>
            </a:r>
            <a:r>
              <a:rPr lang="en-US" b="1" dirty="0">
                <a:solidFill>
                  <a:srgbClr val="FFFFFF"/>
                </a:solidFill>
              </a:rPr>
              <a:t>NUE031</a:t>
            </a:r>
          </a:p>
          <a:p>
            <a:pPr marL="342900" indent="-342900"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Ropes Park – </a:t>
            </a:r>
            <a:r>
              <a:rPr lang="en-US" b="1" dirty="0">
                <a:solidFill>
                  <a:srgbClr val="FFFFFF"/>
                </a:solidFill>
              </a:rPr>
              <a:t>NUE028</a:t>
            </a:r>
          </a:p>
          <a:p>
            <a:pPr marL="342900" indent="-342900"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dirty="0" err="1">
                <a:solidFill>
                  <a:srgbClr val="FFFFFF"/>
                </a:solidFill>
              </a:rPr>
              <a:t>Luby</a:t>
            </a:r>
            <a:r>
              <a:rPr lang="en-US" dirty="0">
                <a:solidFill>
                  <a:srgbClr val="FFFFFF"/>
                </a:solidFill>
              </a:rPr>
              <a:t> Park – </a:t>
            </a:r>
            <a:r>
              <a:rPr lang="en-US" b="1" dirty="0">
                <a:solidFill>
                  <a:srgbClr val="FFFFFF"/>
                </a:solidFill>
              </a:rPr>
              <a:t>NUE016</a:t>
            </a:r>
          </a:p>
          <a:p>
            <a:pPr marL="342900" indent="-342900"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Padre Bali Park – </a:t>
            </a:r>
            <a:r>
              <a:rPr lang="en-US" b="1" dirty="0">
                <a:solidFill>
                  <a:srgbClr val="FFFFFF"/>
                </a:solidFill>
              </a:rPr>
              <a:t>NUE022</a:t>
            </a:r>
          </a:p>
          <a:p>
            <a:pPr marL="342900" indent="-342900"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South Padre Island – </a:t>
            </a:r>
            <a:r>
              <a:rPr lang="en-US" b="1" dirty="0">
                <a:solidFill>
                  <a:srgbClr val="FFFFFF"/>
                </a:solidFill>
              </a:rPr>
              <a:t>CAM029</a:t>
            </a:r>
          </a:p>
          <a:p>
            <a:pPr marL="342900" indent="-342900"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Isla Blanca Park – </a:t>
            </a:r>
            <a:r>
              <a:rPr lang="en-US" b="1" dirty="0">
                <a:solidFill>
                  <a:srgbClr val="FFFFFF"/>
                </a:solidFill>
              </a:rPr>
              <a:t>CAM008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352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ata collection at the beach&#10;">
            <a:extLst>
              <a:ext uri="{FF2B5EF4-FFF2-40B4-BE49-F238E27FC236}">
                <a16:creationId xmlns:a16="http://schemas.microsoft.com/office/drawing/2014/main" id="{1EE6FA89-0AF6-42C8-9AE8-D8FE08E7A90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45555" y="2758028"/>
            <a:ext cx="2743200" cy="3260309"/>
          </a:xfrm>
          <a:prstGeom prst="rect">
            <a:avLst/>
          </a:prstGeom>
        </p:spPr>
      </p:pic>
      <p:pic>
        <p:nvPicPr>
          <p:cNvPr id="9" name="Picture 8" descr="Sampling at the beach">
            <a:extLst>
              <a:ext uri="{FF2B5EF4-FFF2-40B4-BE49-F238E27FC236}">
                <a16:creationId xmlns:a16="http://schemas.microsoft.com/office/drawing/2014/main" id="{BC97F8C8-4FF9-4100-8DEE-9ACA2A691D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7342506" y="1941853"/>
            <a:ext cx="3307344" cy="27432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A car parked on a beach&#10;&#10;">
            <a:extLst>
              <a:ext uri="{FF2B5EF4-FFF2-40B4-BE49-F238E27FC236}">
                <a16:creationId xmlns:a16="http://schemas.microsoft.com/office/drawing/2014/main" id="{E5B62A76-8FD8-4EC1-BC08-21F04C49EF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178" y="2310837"/>
            <a:ext cx="2673643" cy="20052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C6AEDB-3312-4C85-92AF-1CA0273CA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Collection</a:t>
            </a:r>
          </a:p>
        </p:txBody>
      </p:sp>
    </p:spTree>
    <p:extLst>
      <p:ext uri="{BB962C8B-B14F-4D97-AF65-F5344CB8AC3E}">
        <p14:creationId xmlns:p14="http://schemas.microsoft.com/office/powerpoint/2010/main" val="2726069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 descr="Graphic of two sampling methods">
            <a:extLst>
              <a:ext uri="{FF2B5EF4-FFF2-40B4-BE49-F238E27FC236}">
                <a16:creationId xmlns:a16="http://schemas.microsoft.com/office/drawing/2014/main" id="{BE8A75CB-FE68-4DD1-9C0E-E8E47FFE0183}"/>
              </a:ext>
            </a:extLst>
          </p:cNvPr>
          <p:cNvGrpSpPr/>
          <p:nvPr/>
        </p:nvGrpSpPr>
        <p:grpSpPr>
          <a:xfrm>
            <a:off x="972766" y="1890876"/>
            <a:ext cx="10291864" cy="4480540"/>
            <a:chOff x="2183793" y="76957"/>
            <a:chExt cx="7148775" cy="44805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E644747-2A9B-4B4E-861F-6E1290E5ABC4}"/>
                </a:ext>
              </a:extLst>
            </p:cNvPr>
            <p:cNvSpPr/>
            <p:nvPr/>
          </p:nvSpPr>
          <p:spPr>
            <a:xfrm>
              <a:off x="2235200" y="1212851"/>
              <a:ext cx="6902450" cy="3327401"/>
            </a:xfrm>
            <a:prstGeom prst="rect">
              <a:avLst/>
            </a:prstGeom>
            <a:gradFill flip="none" rotWithShape="1">
              <a:gsLst>
                <a:gs pos="0">
                  <a:srgbClr val="EED6AF">
                    <a:shade val="30000"/>
                    <a:satMod val="115000"/>
                  </a:srgbClr>
                </a:gs>
                <a:gs pos="50000">
                  <a:srgbClr val="EED6AF">
                    <a:shade val="67500"/>
                    <a:satMod val="115000"/>
                  </a:srgbClr>
                </a:gs>
                <a:gs pos="100000">
                  <a:srgbClr val="EED6AF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2700" cap="flat" cmpd="sng" algn="ctr">
              <a:solidFill>
                <a:srgbClr val="986A2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Wave 4">
              <a:extLst>
                <a:ext uri="{FF2B5EF4-FFF2-40B4-BE49-F238E27FC236}">
                  <a16:creationId xmlns:a16="http://schemas.microsoft.com/office/drawing/2014/main" id="{2E408E53-2867-49C4-9929-27E28F358E45}"/>
                </a:ext>
              </a:extLst>
            </p:cNvPr>
            <p:cNvSpPr/>
            <p:nvPr/>
          </p:nvSpPr>
          <p:spPr>
            <a:xfrm>
              <a:off x="2183793" y="76957"/>
              <a:ext cx="7013369" cy="4075057"/>
            </a:xfrm>
            <a:prstGeom prst="wave">
              <a:avLst>
                <a:gd name="adj1" fmla="val 12500"/>
                <a:gd name="adj2" fmla="val 98"/>
              </a:avLst>
            </a:prstGeom>
            <a:gradFill flip="none" rotWithShape="1">
              <a:gsLst>
                <a:gs pos="0">
                  <a:srgbClr val="4472C4">
                    <a:lumMod val="60000"/>
                    <a:lumOff val="40000"/>
                    <a:shade val="30000"/>
                    <a:satMod val="115000"/>
                  </a:srgbClr>
                </a:gs>
                <a:gs pos="50000">
                  <a:srgbClr val="4472C4">
                    <a:lumMod val="60000"/>
                    <a:lumOff val="40000"/>
                    <a:shade val="67500"/>
                    <a:satMod val="115000"/>
                  </a:srgbClr>
                </a:gs>
                <a:gs pos="100000">
                  <a:srgbClr val="4472C4">
                    <a:lumMod val="60000"/>
                    <a:lumOff val="40000"/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F0D9A9F-6A29-406D-8001-E999826EA02A}"/>
                </a:ext>
              </a:extLst>
            </p:cNvPr>
            <p:cNvCxnSpPr>
              <a:cxnSpLocks/>
            </p:cNvCxnSpPr>
            <p:nvPr/>
          </p:nvCxnSpPr>
          <p:spPr>
            <a:xfrm>
              <a:off x="2197539" y="2026986"/>
              <a:ext cx="699962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7" name="Callout: Line 6">
              <a:extLst>
                <a:ext uri="{FF2B5EF4-FFF2-40B4-BE49-F238E27FC236}">
                  <a16:creationId xmlns:a16="http://schemas.microsoft.com/office/drawing/2014/main" id="{5EBD7AD0-59EF-4299-8154-E476AD26FF21}"/>
                </a:ext>
              </a:extLst>
            </p:cNvPr>
            <p:cNvSpPr/>
            <p:nvPr/>
          </p:nvSpPr>
          <p:spPr>
            <a:xfrm>
              <a:off x="2221360" y="1821464"/>
              <a:ext cx="1316732" cy="500909"/>
            </a:xfrm>
            <a:prstGeom prst="borderCallout1">
              <a:avLst>
                <a:gd name="adj1" fmla="val 58155"/>
                <a:gd name="adj2" fmla="val 100524"/>
                <a:gd name="adj3" fmla="val 43755"/>
                <a:gd name="adj4" fmla="val 587894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Sample depth = 0.15 m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Water depth = 0.5 m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&lt;=50 m from shoreline</a:t>
              </a:r>
            </a:p>
          </p:txBody>
        </p:sp>
        <p:sp>
          <p:nvSpPr>
            <p:cNvPr id="8" name="Cylinder 7">
              <a:extLst>
                <a:ext uri="{FF2B5EF4-FFF2-40B4-BE49-F238E27FC236}">
                  <a16:creationId xmlns:a16="http://schemas.microsoft.com/office/drawing/2014/main" id="{7BFE10A3-7089-43B9-98CF-4EF945E43DDB}"/>
                </a:ext>
              </a:extLst>
            </p:cNvPr>
            <p:cNvSpPr/>
            <p:nvPr/>
          </p:nvSpPr>
          <p:spPr>
            <a:xfrm>
              <a:off x="3524252" y="1514476"/>
              <a:ext cx="1149349" cy="1101588"/>
            </a:xfrm>
            <a:prstGeom prst="can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Cylinder 8">
              <a:extLst>
                <a:ext uri="{FF2B5EF4-FFF2-40B4-BE49-F238E27FC236}">
                  <a16:creationId xmlns:a16="http://schemas.microsoft.com/office/drawing/2014/main" id="{41E64BDF-9340-4DB0-A80F-9497C02C27A3}"/>
                </a:ext>
              </a:extLst>
            </p:cNvPr>
            <p:cNvSpPr/>
            <p:nvPr/>
          </p:nvSpPr>
          <p:spPr>
            <a:xfrm>
              <a:off x="5359996" y="1708602"/>
              <a:ext cx="342900" cy="482601"/>
            </a:xfrm>
            <a:prstGeom prst="can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B73C1B-92D0-4E52-97A1-02409A4AFDC9}"/>
                </a:ext>
              </a:extLst>
            </p:cNvPr>
            <p:cNvSpPr txBox="1"/>
            <p:nvPr/>
          </p:nvSpPr>
          <p:spPr>
            <a:xfrm>
              <a:off x="3623965" y="1828449"/>
              <a:ext cx="909637" cy="369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1" dirty="0">
                  <a:solidFill>
                    <a:srgbClr val="4472C4">
                      <a:lumMod val="50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1-5 </a:t>
              </a:r>
              <a:r>
                <a:rPr lang="en-US" sz="1001" b="1" dirty="0">
                  <a:solidFill>
                    <a:srgbClr val="70AD47">
                      <a:lumMod val="75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qPCR</a:t>
              </a:r>
              <a:endParaRPr lang="en-US" sz="1801" b="1" dirty="0">
                <a:solidFill>
                  <a:srgbClr val="70AD47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952851C-251C-465B-B1A7-1B8521F6DA3D}"/>
                </a:ext>
              </a:extLst>
            </p:cNvPr>
            <p:cNvSpPr txBox="1"/>
            <p:nvPr/>
          </p:nvSpPr>
          <p:spPr>
            <a:xfrm>
              <a:off x="5379800" y="1773433"/>
              <a:ext cx="342900" cy="369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1" dirty="0">
                  <a:solidFill>
                    <a:srgbClr val="4472C4">
                      <a:lumMod val="50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6</a:t>
              </a:r>
            </a:p>
          </p:txBody>
        </p:sp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D7FE62BF-F6E9-46E3-9B96-A43658462CBF}"/>
                </a:ext>
              </a:extLst>
            </p:cNvPr>
            <p:cNvSpPr/>
            <p:nvPr/>
          </p:nvSpPr>
          <p:spPr>
            <a:xfrm rot="5400000">
              <a:off x="4977402" y="1374839"/>
              <a:ext cx="173035" cy="457200"/>
            </a:xfrm>
            <a:prstGeom prst="leftBrace">
              <a:avLst>
                <a:gd name="adj1" fmla="val 8333"/>
                <a:gd name="adj2" fmla="val 48639"/>
              </a:avLst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Left Brace 12">
              <a:extLst>
                <a:ext uri="{FF2B5EF4-FFF2-40B4-BE49-F238E27FC236}">
                  <a16:creationId xmlns:a16="http://schemas.microsoft.com/office/drawing/2014/main" id="{AF4B1F6C-9D13-4D3D-A360-4A836712B4B0}"/>
                </a:ext>
              </a:extLst>
            </p:cNvPr>
            <p:cNvSpPr/>
            <p:nvPr/>
          </p:nvSpPr>
          <p:spPr>
            <a:xfrm rot="5400000">
              <a:off x="5795370" y="1388505"/>
              <a:ext cx="173035" cy="457200"/>
            </a:xfrm>
            <a:prstGeom prst="leftBrace">
              <a:avLst>
                <a:gd name="adj1" fmla="val 8333"/>
                <a:gd name="adj2" fmla="val 48639"/>
              </a:avLst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D82F09F4-72A4-4FD9-A1CA-5564D371DAC9}"/>
                </a:ext>
              </a:extLst>
            </p:cNvPr>
            <p:cNvSpPr/>
            <p:nvPr/>
          </p:nvSpPr>
          <p:spPr>
            <a:xfrm rot="5400000">
              <a:off x="6497442" y="1390994"/>
              <a:ext cx="173035" cy="457200"/>
            </a:xfrm>
            <a:prstGeom prst="leftBrace">
              <a:avLst>
                <a:gd name="adj1" fmla="val 8333"/>
                <a:gd name="adj2" fmla="val 48639"/>
              </a:avLst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F8B8FC01-3B7B-4DA5-980F-D4C406FBCE3A}"/>
                </a:ext>
              </a:extLst>
            </p:cNvPr>
            <p:cNvSpPr/>
            <p:nvPr/>
          </p:nvSpPr>
          <p:spPr>
            <a:xfrm rot="5400000">
              <a:off x="7176891" y="1388506"/>
              <a:ext cx="173035" cy="457200"/>
            </a:xfrm>
            <a:prstGeom prst="leftBrace">
              <a:avLst>
                <a:gd name="adj1" fmla="val 8333"/>
                <a:gd name="adj2" fmla="val 48639"/>
              </a:avLst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Left Brace 15">
              <a:extLst>
                <a:ext uri="{FF2B5EF4-FFF2-40B4-BE49-F238E27FC236}">
                  <a16:creationId xmlns:a16="http://schemas.microsoft.com/office/drawing/2014/main" id="{D85E0367-D30F-4CED-8F8A-42C486EB1313}"/>
                </a:ext>
              </a:extLst>
            </p:cNvPr>
            <p:cNvSpPr/>
            <p:nvPr/>
          </p:nvSpPr>
          <p:spPr>
            <a:xfrm rot="5400000">
              <a:off x="7854157" y="1390994"/>
              <a:ext cx="173035" cy="457200"/>
            </a:xfrm>
            <a:prstGeom prst="leftBrace">
              <a:avLst>
                <a:gd name="adj1" fmla="val 8333"/>
                <a:gd name="adj2" fmla="val 48639"/>
              </a:avLst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EDF0E97-5C78-4DAB-B3A3-E0A83E6E8B9C}"/>
                </a:ext>
              </a:extLst>
            </p:cNvPr>
            <p:cNvSpPr txBox="1"/>
            <p:nvPr/>
          </p:nvSpPr>
          <p:spPr>
            <a:xfrm>
              <a:off x="8094317" y="4095832"/>
              <a:ext cx="1238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solidFill>
                    <a:srgbClr val="FFC000">
                      <a:lumMod val="50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Beach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61F4A8-9683-4624-8F18-3D5FF393379E}"/>
                </a:ext>
              </a:extLst>
            </p:cNvPr>
            <p:cNvSpPr txBox="1"/>
            <p:nvPr/>
          </p:nvSpPr>
          <p:spPr>
            <a:xfrm>
              <a:off x="8067467" y="3227963"/>
              <a:ext cx="1238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solidFill>
                    <a:srgbClr val="5B9BD5">
                      <a:lumMod val="50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Water</a:t>
              </a:r>
            </a:p>
          </p:txBody>
        </p:sp>
        <p:sp>
          <p:nvSpPr>
            <p:cNvPr id="19" name="Cylinder 18">
              <a:extLst>
                <a:ext uri="{FF2B5EF4-FFF2-40B4-BE49-F238E27FC236}">
                  <a16:creationId xmlns:a16="http://schemas.microsoft.com/office/drawing/2014/main" id="{49AE1EB1-7895-4AF8-A27C-758EDC8D9D25}"/>
                </a:ext>
              </a:extLst>
            </p:cNvPr>
            <p:cNvSpPr/>
            <p:nvPr/>
          </p:nvSpPr>
          <p:spPr>
            <a:xfrm>
              <a:off x="5617914" y="1956608"/>
              <a:ext cx="342900" cy="482601"/>
            </a:xfrm>
            <a:prstGeom prst="can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8D36027-D24D-40A7-84D2-6CCC8504ABCD}"/>
                </a:ext>
              </a:extLst>
            </p:cNvPr>
            <p:cNvSpPr txBox="1"/>
            <p:nvPr/>
          </p:nvSpPr>
          <p:spPr>
            <a:xfrm>
              <a:off x="5635699" y="2040260"/>
              <a:ext cx="342900" cy="369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1" dirty="0">
                  <a:solidFill>
                    <a:srgbClr val="4472C4">
                      <a:lumMod val="50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6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FBD54DF-07D8-4634-A5D0-C069D6D91765}"/>
                </a:ext>
              </a:extLst>
            </p:cNvPr>
            <p:cNvSpPr txBox="1"/>
            <p:nvPr/>
          </p:nvSpPr>
          <p:spPr>
            <a:xfrm>
              <a:off x="3623965" y="2108817"/>
              <a:ext cx="1009349" cy="369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1" dirty="0">
                  <a:solidFill>
                    <a:srgbClr val="4472C4">
                      <a:lumMod val="50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1-5 </a:t>
              </a:r>
              <a:r>
                <a:rPr lang="en-US" sz="1001" b="1" dirty="0">
                  <a:solidFill>
                    <a:srgbClr val="ED7D31">
                      <a:lumMod val="75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IDEXX</a:t>
              </a:r>
              <a:endParaRPr lang="en-US" sz="1801" b="1" dirty="0">
                <a:solidFill>
                  <a:srgbClr val="ED7D31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ED62AF8-2B57-4F73-ADB8-E3C4ADED7AE1}"/>
                </a:ext>
              </a:extLst>
            </p:cNvPr>
            <p:cNvSpPr txBox="1"/>
            <p:nvPr/>
          </p:nvSpPr>
          <p:spPr>
            <a:xfrm>
              <a:off x="5316241" y="2015651"/>
              <a:ext cx="3964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>
                  <a:solidFill>
                    <a:srgbClr val="70AD47">
                      <a:lumMod val="75000"/>
                    </a:srgbClr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qPCR</a:t>
              </a:r>
              <a:endParaRPr lang="en-US" sz="1200" b="1" dirty="0">
                <a:solidFill>
                  <a:srgbClr val="70AD47">
                    <a:lumMod val="75000"/>
                  </a:srgb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FD27595-CE98-4595-A372-ED525F06B8CF}"/>
                </a:ext>
              </a:extLst>
            </p:cNvPr>
            <p:cNvSpPr txBox="1"/>
            <p:nvPr/>
          </p:nvSpPr>
          <p:spPr>
            <a:xfrm>
              <a:off x="5564336" y="2275411"/>
              <a:ext cx="3964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>
                  <a:solidFill>
                    <a:srgbClr val="ED7D31">
                      <a:lumMod val="75000"/>
                    </a:srgbClr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IDEXX</a:t>
              </a:r>
              <a:endParaRPr lang="en-US" sz="1100" b="1" dirty="0">
                <a:solidFill>
                  <a:srgbClr val="ED7D31">
                    <a:lumMod val="75000"/>
                  </a:srgb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3DE3227-9F48-4B36-8923-DFE0DCF27DB2}"/>
                </a:ext>
              </a:extLst>
            </p:cNvPr>
            <p:cNvSpPr txBox="1"/>
            <p:nvPr/>
          </p:nvSpPr>
          <p:spPr>
            <a:xfrm>
              <a:off x="3939556" y="1525405"/>
              <a:ext cx="3678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i="1" dirty="0">
                  <a:solidFill>
                    <a:srgbClr val="4472C4">
                      <a:lumMod val="50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 L</a:t>
              </a:r>
              <a:endParaRPr lang="en-US" sz="1100" b="1" i="1" dirty="0">
                <a:solidFill>
                  <a:srgbClr val="70AD47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194F938-5C3B-4B45-8910-71F4B9C5552A}"/>
                </a:ext>
              </a:extLst>
            </p:cNvPr>
            <p:cNvSpPr txBox="1"/>
            <p:nvPr/>
          </p:nvSpPr>
          <p:spPr>
            <a:xfrm>
              <a:off x="5625726" y="1943287"/>
              <a:ext cx="39647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i="1" dirty="0">
                  <a:solidFill>
                    <a:srgbClr val="4472C4">
                      <a:lumMod val="50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250 mL</a:t>
              </a:r>
              <a:endParaRPr lang="en-US" sz="500" b="1" i="1" dirty="0">
                <a:solidFill>
                  <a:srgbClr val="70AD47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4FB981-0590-4B59-A6EA-6709AA97945E}"/>
                </a:ext>
              </a:extLst>
            </p:cNvPr>
            <p:cNvSpPr txBox="1"/>
            <p:nvPr/>
          </p:nvSpPr>
          <p:spPr>
            <a:xfrm>
              <a:off x="5580035" y="1143016"/>
              <a:ext cx="735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prstClr val="white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&gt;1 minute</a:t>
              </a:r>
            </a:p>
            <a:p>
              <a:r>
                <a:rPr lang="en-US" sz="800" b="1" dirty="0">
                  <a:solidFill>
                    <a:prstClr val="white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~ 15 meters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3B0E356-0F09-4E00-AAF4-96D2B23583B2}"/>
                </a:ext>
              </a:extLst>
            </p:cNvPr>
            <p:cNvSpPr txBox="1"/>
            <p:nvPr/>
          </p:nvSpPr>
          <p:spPr>
            <a:xfrm>
              <a:off x="5378912" y="1691601"/>
              <a:ext cx="39647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i="1" dirty="0">
                  <a:solidFill>
                    <a:srgbClr val="4472C4">
                      <a:lumMod val="50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250 mL</a:t>
              </a:r>
              <a:endParaRPr lang="en-US" sz="500" b="1" i="1" dirty="0">
                <a:solidFill>
                  <a:srgbClr val="70AD47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Cylinder 27">
              <a:extLst>
                <a:ext uri="{FF2B5EF4-FFF2-40B4-BE49-F238E27FC236}">
                  <a16:creationId xmlns:a16="http://schemas.microsoft.com/office/drawing/2014/main" id="{FB41D2B0-4D6A-4A96-B9BF-0ECB9FEB31CF}"/>
                </a:ext>
              </a:extLst>
            </p:cNvPr>
            <p:cNvSpPr/>
            <p:nvPr/>
          </p:nvSpPr>
          <p:spPr>
            <a:xfrm>
              <a:off x="6090625" y="1749033"/>
              <a:ext cx="342900" cy="482601"/>
            </a:xfrm>
            <a:prstGeom prst="can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C6842DF-5DB1-4A5A-BE09-95B8F6ACBB13}"/>
                </a:ext>
              </a:extLst>
            </p:cNvPr>
            <p:cNvSpPr txBox="1"/>
            <p:nvPr/>
          </p:nvSpPr>
          <p:spPr>
            <a:xfrm>
              <a:off x="6110429" y="1813864"/>
              <a:ext cx="342900" cy="369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1" dirty="0">
                  <a:solidFill>
                    <a:srgbClr val="4472C4">
                      <a:lumMod val="50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7</a:t>
              </a:r>
            </a:p>
          </p:txBody>
        </p:sp>
        <p:sp>
          <p:nvSpPr>
            <p:cNvPr id="30" name="Cylinder 29">
              <a:extLst>
                <a:ext uri="{FF2B5EF4-FFF2-40B4-BE49-F238E27FC236}">
                  <a16:creationId xmlns:a16="http://schemas.microsoft.com/office/drawing/2014/main" id="{566562C6-B537-4276-989D-E5F360C86343}"/>
                </a:ext>
              </a:extLst>
            </p:cNvPr>
            <p:cNvSpPr/>
            <p:nvPr/>
          </p:nvSpPr>
          <p:spPr>
            <a:xfrm>
              <a:off x="6348543" y="1997039"/>
              <a:ext cx="342900" cy="482601"/>
            </a:xfrm>
            <a:prstGeom prst="can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740DCF1-B36A-4327-9249-50ADB59D6D43}"/>
                </a:ext>
              </a:extLst>
            </p:cNvPr>
            <p:cNvSpPr txBox="1"/>
            <p:nvPr/>
          </p:nvSpPr>
          <p:spPr>
            <a:xfrm>
              <a:off x="6366328" y="2080691"/>
              <a:ext cx="342900" cy="369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1" dirty="0">
                  <a:solidFill>
                    <a:srgbClr val="4472C4">
                      <a:lumMod val="50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7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0A4455E-B789-4B93-B8A4-502DF9CC0BBC}"/>
                </a:ext>
              </a:extLst>
            </p:cNvPr>
            <p:cNvSpPr txBox="1"/>
            <p:nvPr/>
          </p:nvSpPr>
          <p:spPr>
            <a:xfrm>
              <a:off x="6046870" y="2056082"/>
              <a:ext cx="3964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>
                  <a:solidFill>
                    <a:srgbClr val="70AD47">
                      <a:lumMod val="75000"/>
                    </a:srgbClr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qPCR</a:t>
              </a:r>
              <a:endParaRPr lang="en-US" sz="1200" b="1" dirty="0">
                <a:solidFill>
                  <a:srgbClr val="70AD47">
                    <a:lumMod val="75000"/>
                  </a:srgb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DC9CBBC-2858-422C-9BB9-64D43A7C2359}"/>
                </a:ext>
              </a:extLst>
            </p:cNvPr>
            <p:cNvSpPr txBox="1"/>
            <p:nvPr/>
          </p:nvSpPr>
          <p:spPr>
            <a:xfrm>
              <a:off x="6294965" y="2315842"/>
              <a:ext cx="3964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>
                  <a:solidFill>
                    <a:srgbClr val="ED7D31">
                      <a:lumMod val="75000"/>
                    </a:srgbClr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IDEXX</a:t>
              </a:r>
              <a:endParaRPr lang="en-US" sz="1100" b="1" dirty="0">
                <a:solidFill>
                  <a:srgbClr val="ED7D31">
                    <a:lumMod val="75000"/>
                  </a:srgb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32FD739-3246-4E27-B1B9-1D73953C3F10}"/>
                </a:ext>
              </a:extLst>
            </p:cNvPr>
            <p:cNvSpPr txBox="1"/>
            <p:nvPr/>
          </p:nvSpPr>
          <p:spPr>
            <a:xfrm>
              <a:off x="6362411" y="1983718"/>
              <a:ext cx="39647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i="1" dirty="0">
                  <a:solidFill>
                    <a:srgbClr val="4472C4">
                      <a:lumMod val="50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250 mL</a:t>
              </a:r>
              <a:endParaRPr lang="en-US" sz="500" b="1" i="1" dirty="0">
                <a:solidFill>
                  <a:srgbClr val="70AD47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6A5AD5B-7F25-4110-A5CA-160AE0F780A2}"/>
                </a:ext>
              </a:extLst>
            </p:cNvPr>
            <p:cNvSpPr txBox="1"/>
            <p:nvPr/>
          </p:nvSpPr>
          <p:spPr>
            <a:xfrm>
              <a:off x="6103484" y="1735060"/>
              <a:ext cx="39647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i="1" dirty="0">
                  <a:solidFill>
                    <a:srgbClr val="4472C4">
                      <a:lumMod val="50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250 mL</a:t>
              </a:r>
              <a:endParaRPr lang="en-US" sz="500" b="1" i="1" dirty="0">
                <a:solidFill>
                  <a:srgbClr val="70AD47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Cylinder 35">
              <a:extLst>
                <a:ext uri="{FF2B5EF4-FFF2-40B4-BE49-F238E27FC236}">
                  <a16:creationId xmlns:a16="http://schemas.microsoft.com/office/drawing/2014/main" id="{E09A6EDA-1D0C-4B8C-8BBF-BC687688D16E}"/>
                </a:ext>
              </a:extLst>
            </p:cNvPr>
            <p:cNvSpPr/>
            <p:nvPr/>
          </p:nvSpPr>
          <p:spPr>
            <a:xfrm>
              <a:off x="6768185" y="1727743"/>
              <a:ext cx="342900" cy="482601"/>
            </a:xfrm>
            <a:prstGeom prst="can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1F55057-671E-4C03-BE52-04FF273F656F}"/>
                </a:ext>
              </a:extLst>
            </p:cNvPr>
            <p:cNvSpPr txBox="1"/>
            <p:nvPr/>
          </p:nvSpPr>
          <p:spPr>
            <a:xfrm>
              <a:off x="6787989" y="1792574"/>
              <a:ext cx="342900" cy="369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1" dirty="0">
                  <a:solidFill>
                    <a:srgbClr val="4472C4">
                      <a:lumMod val="50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8</a:t>
              </a:r>
            </a:p>
          </p:txBody>
        </p:sp>
        <p:sp>
          <p:nvSpPr>
            <p:cNvPr id="38" name="Cylinder 37">
              <a:extLst>
                <a:ext uri="{FF2B5EF4-FFF2-40B4-BE49-F238E27FC236}">
                  <a16:creationId xmlns:a16="http://schemas.microsoft.com/office/drawing/2014/main" id="{BBEDC601-E6C0-425E-B26F-6BBC63081C32}"/>
                </a:ext>
              </a:extLst>
            </p:cNvPr>
            <p:cNvSpPr/>
            <p:nvPr/>
          </p:nvSpPr>
          <p:spPr>
            <a:xfrm>
              <a:off x="7026103" y="1975749"/>
              <a:ext cx="342900" cy="482601"/>
            </a:xfrm>
            <a:prstGeom prst="can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068CDBE-59F5-4ECB-B5A4-DBAF4EB7F403}"/>
                </a:ext>
              </a:extLst>
            </p:cNvPr>
            <p:cNvSpPr txBox="1"/>
            <p:nvPr/>
          </p:nvSpPr>
          <p:spPr>
            <a:xfrm>
              <a:off x="7043888" y="2059401"/>
              <a:ext cx="342900" cy="369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1" dirty="0">
                  <a:solidFill>
                    <a:srgbClr val="4472C4">
                      <a:lumMod val="50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8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41538A7-46E2-44CD-9165-936F8F7977EE}"/>
                </a:ext>
              </a:extLst>
            </p:cNvPr>
            <p:cNvSpPr txBox="1"/>
            <p:nvPr/>
          </p:nvSpPr>
          <p:spPr>
            <a:xfrm>
              <a:off x="6724430" y="2034792"/>
              <a:ext cx="3964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>
                  <a:solidFill>
                    <a:srgbClr val="70AD47">
                      <a:lumMod val="75000"/>
                    </a:srgbClr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qPCR</a:t>
              </a:r>
              <a:endParaRPr lang="en-US" sz="1200" b="1" dirty="0">
                <a:solidFill>
                  <a:srgbClr val="70AD47">
                    <a:lumMod val="75000"/>
                  </a:srgb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223FE8D-4F7F-4A4F-871F-C0BC0D9C929E}"/>
                </a:ext>
              </a:extLst>
            </p:cNvPr>
            <p:cNvSpPr txBox="1"/>
            <p:nvPr/>
          </p:nvSpPr>
          <p:spPr>
            <a:xfrm>
              <a:off x="6972525" y="2294552"/>
              <a:ext cx="3964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>
                  <a:solidFill>
                    <a:srgbClr val="ED7D31">
                      <a:lumMod val="75000"/>
                    </a:srgbClr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IDEXX</a:t>
              </a:r>
              <a:endParaRPr lang="en-US" sz="1100" b="1" dirty="0">
                <a:solidFill>
                  <a:srgbClr val="ED7D31">
                    <a:lumMod val="75000"/>
                  </a:srgb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FBE6E1A-CF93-4A05-923F-B2238EA3FC79}"/>
                </a:ext>
              </a:extLst>
            </p:cNvPr>
            <p:cNvSpPr txBox="1"/>
            <p:nvPr/>
          </p:nvSpPr>
          <p:spPr>
            <a:xfrm>
              <a:off x="7036944" y="1962428"/>
              <a:ext cx="39647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i="1" dirty="0">
                  <a:solidFill>
                    <a:srgbClr val="4472C4">
                      <a:lumMod val="50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250 mL</a:t>
              </a:r>
              <a:endParaRPr lang="en-US" sz="500" b="1" i="1" dirty="0">
                <a:solidFill>
                  <a:srgbClr val="70AD47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546D828-1571-41CB-97CE-F220B26365A5}"/>
                </a:ext>
              </a:extLst>
            </p:cNvPr>
            <p:cNvSpPr txBox="1"/>
            <p:nvPr/>
          </p:nvSpPr>
          <p:spPr>
            <a:xfrm>
              <a:off x="6787101" y="1713770"/>
              <a:ext cx="39647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i="1" dirty="0">
                  <a:solidFill>
                    <a:srgbClr val="4472C4">
                      <a:lumMod val="50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250 mL</a:t>
              </a:r>
              <a:endParaRPr lang="en-US" sz="500" b="1" i="1" dirty="0">
                <a:solidFill>
                  <a:srgbClr val="70AD47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Cylinder 43">
              <a:extLst>
                <a:ext uri="{FF2B5EF4-FFF2-40B4-BE49-F238E27FC236}">
                  <a16:creationId xmlns:a16="http://schemas.microsoft.com/office/drawing/2014/main" id="{0DF95D3C-EA09-4C04-8B99-FA9D3C29D337}"/>
                </a:ext>
              </a:extLst>
            </p:cNvPr>
            <p:cNvSpPr/>
            <p:nvPr/>
          </p:nvSpPr>
          <p:spPr>
            <a:xfrm>
              <a:off x="7455060" y="1754249"/>
              <a:ext cx="342900" cy="482601"/>
            </a:xfrm>
            <a:prstGeom prst="can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F0568A1-7415-4FC6-B65C-10950F0013F0}"/>
                </a:ext>
              </a:extLst>
            </p:cNvPr>
            <p:cNvSpPr txBox="1"/>
            <p:nvPr/>
          </p:nvSpPr>
          <p:spPr>
            <a:xfrm>
              <a:off x="7474864" y="1819080"/>
              <a:ext cx="342900" cy="369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1" dirty="0">
                  <a:solidFill>
                    <a:srgbClr val="4472C4">
                      <a:lumMod val="50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9</a:t>
              </a:r>
            </a:p>
          </p:txBody>
        </p:sp>
        <p:sp>
          <p:nvSpPr>
            <p:cNvPr id="46" name="Cylinder 45">
              <a:extLst>
                <a:ext uri="{FF2B5EF4-FFF2-40B4-BE49-F238E27FC236}">
                  <a16:creationId xmlns:a16="http://schemas.microsoft.com/office/drawing/2014/main" id="{20F07380-F5CA-48E1-8A35-EE1DC4C7FF79}"/>
                </a:ext>
              </a:extLst>
            </p:cNvPr>
            <p:cNvSpPr/>
            <p:nvPr/>
          </p:nvSpPr>
          <p:spPr>
            <a:xfrm>
              <a:off x="7712978" y="2002255"/>
              <a:ext cx="342900" cy="482601"/>
            </a:xfrm>
            <a:prstGeom prst="can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7D6F333-481E-4A44-9B17-DA5F43493AC7}"/>
                </a:ext>
              </a:extLst>
            </p:cNvPr>
            <p:cNvSpPr txBox="1"/>
            <p:nvPr/>
          </p:nvSpPr>
          <p:spPr>
            <a:xfrm>
              <a:off x="7730763" y="2085907"/>
              <a:ext cx="342900" cy="369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1" dirty="0">
                  <a:solidFill>
                    <a:srgbClr val="4472C4">
                      <a:lumMod val="50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9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0592130-BC15-4C7F-90C7-A89CCC7340C5}"/>
                </a:ext>
              </a:extLst>
            </p:cNvPr>
            <p:cNvSpPr txBox="1"/>
            <p:nvPr/>
          </p:nvSpPr>
          <p:spPr>
            <a:xfrm>
              <a:off x="7411305" y="2061298"/>
              <a:ext cx="3964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>
                  <a:solidFill>
                    <a:srgbClr val="70AD47">
                      <a:lumMod val="75000"/>
                    </a:srgbClr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qPCR</a:t>
              </a:r>
              <a:endParaRPr lang="en-US" sz="1200" b="1" dirty="0">
                <a:solidFill>
                  <a:srgbClr val="70AD47">
                    <a:lumMod val="75000"/>
                  </a:srgb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85A1CC3-F592-48F6-B0CF-31C27D7BEE7A}"/>
                </a:ext>
              </a:extLst>
            </p:cNvPr>
            <p:cNvSpPr txBox="1"/>
            <p:nvPr/>
          </p:nvSpPr>
          <p:spPr>
            <a:xfrm>
              <a:off x="7659400" y="2321058"/>
              <a:ext cx="3964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>
                  <a:solidFill>
                    <a:srgbClr val="ED7D31">
                      <a:lumMod val="75000"/>
                    </a:srgbClr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IDEXX</a:t>
              </a:r>
              <a:endParaRPr lang="en-US" sz="1100" b="1" dirty="0">
                <a:solidFill>
                  <a:srgbClr val="ED7D31">
                    <a:lumMod val="75000"/>
                  </a:srgb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AFEB9C2-E388-4E40-AE82-41F0DB3F9669}"/>
                </a:ext>
              </a:extLst>
            </p:cNvPr>
            <p:cNvSpPr txBox="1"/>
            <p:nvPr/>
          </p:nvSpPr>
          <p:spPr>
            <a:xfrm>
              <a:off x="7723819" y="1988934"/>
              <a:ext cx="39647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i="1" dirty="0">
                  <a:solidFill>
                    <a:srgbClr val="4472C4">
                      <a:lumMod val="50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250 mL</a:t>
              </a:r>
              <a:endParaRPr lang="en-US" sz="500" b="1" i="1" dirty="0">
                <a:solidFill>
                  <a:srgbClr val="70AD47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F11A5FC-0939-4F2E-9379-BCB42F24C4C2}"/>
                </a:ext>
              </a:extLst>
            </p:cNvPr>
            <p:cNvSpPr txBox="1"/>
            <p:nvPr/>
          </p:nvSpPr>
          <p:spPr>
            <a:xfrm>
              <a:off x="7473976" y="1737248"/>
              <a:ext cx="39647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i="1" dirty="0">
                  <a:solidFill>
                    <a:srgbClr val="4472C4">
                      <a:lumMod val="50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250 mL</a:t>
              </a:r>
              <a:endParaRPr lang="en-US" sz="500" b="1" i="1" dirty="0">
                <a:solidFill>
                  <a:srgbClr val="70AD47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Cylinder 51">
              <a:extLst>
                <a:ext uri="{FF2B5EF4-FFF2-40B4-BE49-F238E27FC236}">
                  <a16:creationId xmlns:a16="http://schemas.microsoft.com/office/drawing/2014/main" id="{1ABDA8D9-1781-4D1C-9ADE-93BB2832FA1E}"/>
                </a:ext>
              </a:extLst>
            </p:cNvPr>
            <p:cNvSpPr/>
            <p:nvPr/>
          </p:nvSpPr>
          <p:spPr>
            <a:xfrm>
              <a:off x="8175708" y="1741325"/>
              <a:ext cx="342900" cy="482601"/>
            </a:xfrm>
            <a:prstGeom prst="can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E1BD232-CB33-48AB-A9CE-D6EAFA0E654A}"/>
                </a:ext>
              </a:extLst>
            </p:cNvPr>
            <p:cNvSpPr txBox="1"/>
            <p:nvPr/>
          </p:nvSpPr>
          <p:spPr>
            <a:xfrm>
              <a:off x="8150937" y="1806156"/>
              <a:ext cx="448929" cy="369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1" dirty="0">
                  <a:solidFill>
                    <a:srgbClr val="4472C4">
                      <a:lumMod val="50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10</a:t>
              </a:r>
            </a:p>
          </p:txBody>
        </p:sp>
        <p:sp>
          <p:nvSpPr>
            <p:cNvPr id="54" name="Cylinder 53">
              <a:extLst>
                <a:ext uri="{FF2B5EF4-FFF2-40B4-BE49-F238E27FC236}">
                  <a16:creationId xmlns:a16="http://schemas.microsoft.com/office/drawing/2014/main" id="{C8FBDD7F-C593-4DD4-9EAA-F768516136A1}"/>
                </a:ext>
              </a:extLst>
            </p:cNvPr>
            <p:cNvSpPr/>
            <p:nvPr/>
          </p:nvSpPr>
          <p:spPr>
            <a:xfrm>
              <a:off x="8433626" y="1989331"/>
              <a:ext cx="342900" cy="482601"/>
            </a:xfrm>
            <a:prstGeom prst="can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DB57AB5-FAE4-4FF8-AEAD-777B3CF6D8F7}"/>
                </a:ext>
              </a:extLst>
            </p:cNvPr>
            <p:cNvSpPr txBox="1"/>
            <p:nvPr/>
          </p:nvSpPr>
          <p:spPr>
            <a:xfrm>
              <a:off x="8415756" y="2072037"/>
              <a:ext cx="472626" cy="369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1" dirty="0">
                  <a:solidFill>
                    <a:srgbClr val="4472C4">
                      <a:lumMod val="50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10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761731C-4D5E-4CA7-A3E7-5A59F1E4C2A2}"/>
                </a:ext>
              </a:extLst>
            </p:cNvPr>
            <p:cNvSpPr txBox="1"/>
            <p:nvPr/>
          </p:nvSpPr>
          <p:spPr>
            <a:xfrm>
              <a:off x="8131133" y="2049694"/>
              <a:ext cx="3964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>
                  <a:solidFill>
                    <a:srgbClr val="70AD47">
                      <a:lumMod val="75000"/>
                    </a:srgbClr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qPCR</a:t>
              </a:r>
              <a:endParaRPr lang="en-US" sz="1200" b="1" dirty="0">
                <a:solidFill>
                  <a:srgbClr val="70AD47">
                    <a:lumMod val="75000"/>
                  </a:srgb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C5AA890-909E-42CE-BCF1-55DDF66AA400}"/>
                </a:ext>
              </a:extLst>
            </p:cNvPr>
            <p:cNvSpPr txBox="1"/>
            <p:nvPr/>
          </p:nvSpPr>
          <p:spPr>
            <a:xfrm>
              <a:off x="8380048" y="2308134"/>
              <a:ext cx="3964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>
                  <a:solidFill>
                    <a:srgbClr val="ED7D31">
                      <a:lumMod val="75000"/>
                    </a:srgbClr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IDEXX</a:t>
              </a:r>
              <a:endParaRPr lang="en-US" sz="1100" b="1" dirty="0">
                <a:solidFill>
                  <a:srgbClr val="ED7D31">
                    <a:lumMod val="75000"/>
                  </a:srgb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FAA48A8-3AC6-4E8F-92C3-3915127C53D5}"/>
                </a:ext>
              </a:extLst>
            </p:cNvPr>
            <p:cNvSpPr txBox="1"/>
            <p:nvPr/>
          </p:nvSpPr>
          <p:spPr>
            <a:xfrm>
              <a:off x="8450522" y="1979038"/>
              <a:ext cx="39647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i="1" dirty="0">
                  <a:solidFill>
                    <a:srgbClr val="4472C4">
                      <a:lumMod val="50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250 mL</a:t>
              </a:r>
              <a:endParaRPr lang="en-US" sz="500" b="1" i="1" dirty="0">
                <a:solidFill>
                  <a:srgbClr val="70AD47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C231390-BCD3-4CC5-81AD-EC9018B948E5}"/>
                </a:ext>
              </a:extLst>
            </p:cNvPr>
            <p:cNvSpPr txBox="1"/>
            <p:nvPr/>
          </p:nvSpPr>
          <p:spPr>
            <a:xfrm>
              <a:off x="8191595" y="1727352"/>
              <a:ext cx="39647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i="1" dirty="0">
                  <a:solidFill>
                    <a:srgbClr val="4472C4">
                      <a:lumMod val="50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250 mL</a:t>
              </a:r>
              <a:endParaRPr lang="en-US" sz="500" b="1" i="1" dirty="0">
                <a:solidFill>
                  <a:srgbClr val="70AD47">
                    <a:lumMod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7D39274-FD98-4BDA-A2A5-B4C4C108829D}"/>
                </a:ext>
              </a:extLst>
            </p:cNvPr>
            <p:cNvSpPr txBox="1"/>
            <p:nvPr/>
          </p:nvSpPr>
          <p:spPr>
            <a:xfrm>
              <a:off x="4776453" y="1132180"/>
              <a:ext cx="735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prstClr val="white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&gt;1 minute</a:t>
              </a:r>
            </a:p>
            <a:p>
              <a:r>
                <a:rPr lang="en-US" sz="800" b="1" dirty="0">
                  <a:solidFill>
                    <a:prstClr val="white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~15 meters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387565F-DEB4-4439-9B75-0FCCE350D52C}"/>
                </a:ext>
              </a:extLst>
            </p:cNvPr>
            <p:cNvSpPr txBox="1"/>
            <p:nvPr/>
          </p:nvSpPr>
          <p:spPr>
            <a:xfrm>
              <a:off x="6279729" y="1156501"/>
              <a:ext cx="735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prstClr val="white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&gt;1 minute</a:t>
              </a:r>
            </a:p>
            <a:p>
              <a:r>
                <a:rPr lang="en-US" sz="800" b="1" dirty="0">
                  <a:solidFill>
                    <a:prstClr val="white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~15 meters 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E25C53C-000F-4922-8F7B-F3BD0F2EC4F3}"/>
                </a:ext>
              </a:extLst>
            </p:cNvPr>
            <p:cNvSpPr txBox="1"/>
            <p:nvPr/>
          </p:nvSpPr>
          <p:spPr>
            <a:xfrm>
              <a:off x="6966374" y="1162105"/>
              <a:ext cx="735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prstClr val="white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&gt;1 minute</a:t>
              </a:r>
            </a:p>
            <a:p>
              <a:r>
                <a:rPr lang="en-US" sz="800" b="1" dirty="0">
                  <a:solidFill>
                    <a:prstClr val="white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~15 meters 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5F01636-7FAB-45EF-84B2-51DEA438B121}"/>
                </a:ext>
              </a:extLst>
            </p:cNvPr>
            <p:cNvSpPr txBox="1"/>
            <p:nvPr/>
          </p:nvSpPr>
          <p:spPr>
            <a:xfrm>
              <a:off x="7644229" y="1166124"/>
              <a:ext cx="735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prstClr val="white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&gt;1 minute</a:t>
              </a:r>
            </a:p>
            <a:p>
              <a:r>
                <a:rPr lang="en-US" sz="800" b="1" dirty="0">
                  <a:solidFill>
                    <a:prstClr val="white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~15 meters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0AFB7E2-0814-4BA9-9E6F-7B6C60B0785B}"/>
                </a:ext>
              </a:extLst>
            </p:cNvPr>
            <p:cNvSpPr txBox="1"/>
            <p:nvPr/>
          </p:nvSpPr>
          <p:spPr>
            <a:xfrm>
              <a:off x="3668679" y="796211"/>
              <a:ext cx="909637" cy="646331"/>
            </a:xfrm>
            <a:prstGeom prst="rect">
              <a:avLst/>
            </a:prstGeom>
            <a:noFill/>
            <a:ln>
              <a:solidFill>
                <a:sysClr val="window" lastClr="FFFFFF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 pitchFamily="18" charset="0"/>
                  <a:cs typeface="Segoe UI" panose="020B0502040204020203" pitchFamily="34" charset="0"/>
                </a:rPr>
                <a:t>Sample Collection Method 1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5B51D03-DA9A-427B-B575-9831AD925430}"/>
                </a:ext>
              </a:extLst>
            </p:cNvPr>
            <p:cNvSpPr txBox="1"/>
            <p:nvPr/>
          </p:nvSpPr>
          <p:spPr>
            <a:xfrm>
              <a:off x="5856560" y="2592373"/>
              <a:ext cx="2472812" cy="276999"/>
            </a:xfrm>
            <a:prstGeom prst="rect">
              <a:avLst/>
            </a:prstGeom>
            <a:noFill/>
            <a:ln>
              <a:solidFill>
                <a:sysClr val="window" lastClr="FFFFFF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 pitchFamily="18" charset="0"/>
                  <a:cs typeface="Segoe UI" panose="020B0502040204020203" pitchFamily="34" charset="0"/>
                </a:rPr>
                <a:t>Sample Collection Method 2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6802EE6-7347-484F-AB4C-A2E4207A12C4}"/>
                </a:ext>
              </a:extLst>
            </p:cNvPr>
            <p:cNvSpPr/>
            <p:nvPr/>
          </p:nvSpPr>
          <p:spPr>
            <a:xfrm rot="169515">
              <a:off x="6614608" y="3349193"/>
              <a:ext cx="2051298" cy="71751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ln w="0"/>
                  <a:solidFill>
                    <a:srgbClr val="5B9BD5">
                      <a:lumMod val="60000"/>
                      <a:lumOff val="4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libri" panose="020F0502020204030204"/>
                </a:rPr>
                <a:t>S  h  o  r  e  l  </a:t>
              </a:r>
              <a:r>
                <a:rPr lang="en-US" sz="1600" dirty="0" err="1">
                  <a:ln w="0"/>
                  <a:solidFill>
                    <a:srgbClr val="5B9BD5">
                      <a:lumMod val="60000"/>
                      <a:lumOff val="4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libri" panose="020F0502020204030204"/>
                </a:rPr>
                <a:t>i</a:t>
              </a:r>
              <a:r>
                <a:rPr lang="en-US" sz="1600" dirty="0">
                  <a:ln w="0"/>
                  <a:solidFill>
                    <a:srgbClr val="5B9BD5">
                      <a:lumMod val="60000"/>
                      <a:lumOff val="40000"/>
                    </a:srgb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libri" panose="020F0502020204030204"/>
                </a:rPr>
                <a:t> n e   </a:t>
              </a:r>
            </a:p>
          </p:txBody>
        </p:sp>
        <p:sp>
          <p:nvSpPr>
            <p:cNvPr id="67" name="Text Box 2">
              <a:extLst>
                <a:ext uri="{FF2B5EF4-FFF2-40B4-BE49-F238E27FC236}">
                  <a16:creationId xmlns:a16="http://schemas.microsoft.com/office/drawing/2014/main" id="{A449B938-9F6C-4FF3-98DA-FC74A897DB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3413" y="3263657"/>
              <a:ext cx="3060700" cy="1258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228600">
                <a:lnSpc>
                  <a:spcPct val="110000"/>
                </a:lnSpc>
              </a:pPr>
              <a:r>
                <a:rPr lang="en-US" sz="1400" spc="-10" dirty="0">
                  <a:solidFill>
                    <a:srgbClr val="986A20"/>
                  </a:solidFill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9 Sites</a:t>
              </a:r>
            </a:p>
            <a:p>
              <a:pPr marL="228600">
                <a:lnSpc>
                  <a:spcPct val="110000"/>
                </a:lnSpc>
              </a:pPr>
              <a:r>
                <a:rPr lang="en-US" sz="1400" spc="-10" dirty="0">
                  <a:solidFill>
                    <a:srgbClr val="986A20"/>
                  </a:solidFill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3 Sampling events per site</a:t>
              </a:r>
            </a:p>
            <a:p>
              <a:pPr marL="228600">
                <a:lnSpc>
                  <a:spcPct val="110000"/>
                </a:lnSpc>
              </a:pPr>
              <a:r>
                <a:rPr lang="en-US" sz="1400" spc="-10" dirty="0">
                  <a:solidFill>
                    <a:srgbClr val="986A20"/>
                  </a:solidFill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20 Samples per site per event</a:t>
              </a:r>
            </a:p>
            <a:p>
              <a:pPr marL="685800" lvl="1">
                <a:lnSpc>
                  <a:spcPct val="110000"/>
                </a:lnSpc>
              </a:pPr>
              <a:r>
                <a:rPr lang="en-US" sz="1400" spc="-10" dirty="0">
                  <a:solidFill>
                    <a:srgbClr val="986A20"/>
                  </a:solidFill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10 qPCR, 10 IDEXX</a:t>
              </a:r>
            </a:p>
            <a:p>
              <a:pPr marL="228600">
                <a:lnSpc>
                  <a:spcPct val="110000"/>
                </a:lnSpc>
              </a:pPr>
              <a:r>
                <a:rPr lang="en-US" sz="1400" spc="-10" dirty="0">
                  <a:solidFill>
                    <a:srgbClr val="986A20"/>
                  </a:solidFill>
                  <a:latin typeface="Segoe UI" panose="020B0502040204020203" pitchFamily="34" charset="0"/>
                  <a:ea typeface="Times New Roman" panose="02020603050405020304" pitchFamily="18" charset="0"/>
                  <a:cs typeface="Segoe UI" panose="020B0502040204020203" pitchFamily="34" charset="0"/>
                </a:rPr>
                <a:t>Total Samples = 540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D306396-8DC7-46F1-833F-AED8C1537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Design</a:t>
            </a:r>
          </a:p>
        </p:txBody>
      </p:sp>
    </p:spTree>
    <p:extLst>
      <p:ext uri="{BB962C8B-B14F-4D97-AF65-F5344CB8AC3E}">
        <p14:creationId xmlns:p14="http://schemas.microsoft.com/office/powerpoint/2010/main" val="326802940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0000CC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AAE2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FFFFFF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FFFFFF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A6E23B2733D14599C5A4A1A268454A" ma:contentTypeVersion="7" ma:contentTypeDescription="Create a new document." ma:contentTypeScope="" ma:versionID="309ae7f80577ad5427fe02a7bd752ed0">
  <xsd:schema xmlns:xsd="http://www.w3.org/2001/XMLSchema" xmlns:xs="http://www.w3.org/2001/XMLSchema" xmlns:p="http://schemas.microsoft.com/office/2006/metadata/properties" xmlns:ns3="acb0da76-08c4-4e26-a973-a8e5bf41072d" xmlns:ns4="f8e77ec2-c426-4e27-9fc8-0cbb801de6c0" targetNamespace="http://schemas.microsoft.com/office/2006/metadata/properties" ma:root="true" ma:fieldsID="ba8ddce049f44d9860ee22cee3f36bfa" ns3:_="" ns4:_="">
    <xsd:import namespace="acb0da76-08c4-4e26-a973-a8e5bf41072d"/>
    <xsd:import namespace="f8e77ec2-c426-4e27-9fc8-0cbb801de6c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b0da76-08c4-4e26-a973-a8e5bf4107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77ec2-c426-4e27-9fc8-0cbb801de6c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580991-0312-4C2E-AE93-2764E0B771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b0da76-08c4-4e26-a973-a8e5bf41072d"/>
    <ds:schemaRef ds:uri="f8e77ec2-c426-4e27-9fc8-0cbb801de6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D78585-BC2C-43DD-B1F8-FA9E46DE9E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C2D1F0-E881-4A20-9753-BDA53B7C187F}">
  <ds:schemaRefs>
    <ds:schemaRef ds:uri="f8e77ec2-c426-4e27-9fc8-0cbb801de6c0"/>
    <ds:schemaRef ds:uri="http://purl.org/dc/elements/1.1/"/>
    <ds:schemaRef ds:uri="http://schemas.microsoft.com/office/2006/metadata/properties"/>
    <ds:schemaRef ds:uri="acb0da76-08c4-4e26-a973-a8e5bf41072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3853</TotalTime>
  <Words>3120</Words>
  <Application>Microsoft Office PowerPoint</Application>
  <PresentationFormat>Widescreen</PresentationFormat>
  <Paragraphs>332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Palatino Linotype</vt:lpstr>
      <vt:lpstr>Segoe UI</vt:lpstr>
      <vt:lpstr>Segoe UI Semibold</vt:lpstr>
      <vt:lpstr>Times New Roman</vt:lpstr>
      <vt:lpstr>Wingdings</vt:lpstr>
      <vt:lpstr>Wingdings 2</vt:lpstr>
      <vt:lpstr>Blank Presentation</vt:lpstr>
      <vt:lpstr>Evaluation of Quantitative Polymerase Chain Reaction (qPCR) as a Procedure for Monitoring Bacteria on the Texas Coast</vt:lpstr>
      <vt:lpstr>Study Objective</vt:lpstr>
      <vt:lpstr>Culture-based methods (IDEXX Enterolert):</vt:lpstr>
      <vt:lpstr>Quantitative Polymerase Chain Reaction (qPCR)</vt:lpstr>
      <vt:lpstr>Quantitative Polymerase Chain Reaction (qPCR)</vt:lpstr>
      <vt:lpstr>The Study</vt:lpstr>
      <vt:lpstr>Map of the Sampling Locations</vt:lpstr>
      <vt:lpstr>Sample Collection</vt:lpstr>
      <vt:lpstr>Sample Design</vt:lpstr>
      <vt:lpstr>Sampling and Handling Procedures for Bacteria Samples</vt:lpstr>
      <vt:lpstr>Sample processing</vt:lpstr>
      <vt:lpstr>IDEXX vs. qPCR Results</vt:lpstr>
      <vt:lpstr>IDEXX vs. qPCR Results</vt:lpstr>
      <vt:lpstr>Correlation between IDEXX and qPCR detection</vt:lpstr>
      <vt:lpstr>Cohen’s Kappa values for IDEXX/qPCR comparison</vt:lpstr>
      <vt:lpstr>PCR Inhibition vs. PCR Interference</vt:lpstr>
      <vt:lpstr>qPCR Quality Control Measures for Detection of QC problems</vt:lpstr>
      <vt:lpstr>Number of qPCR QC failures for each  site-sampling event combination</vt:lpstr>
      <vt:lpstr>Control Measures</vt:lpstr>
      <vt:lpstr>Control Measures</vt:lpstr>
      <vt:lpstr>DNA Extractions (EPA 1609.1)</vt:lpstr>
      <vt:lpstr>Hypotheses about qPCR interference</vt:lpstr>
      <vt:lpstr>SUMMARY</vt:lpstr>
      <vt:lpstr>Other Contributors to the Project</vt:lpstr>
      <vt:lpstr>Questions?</vt:lpstr>
      <vt:lpstr>Station IDs and Descriptions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Genomics at the Texas A&amp;M AgriLife Stephenville Research and Extension Center</dc:title>
  <dc:creator>Jeffrey A. Brady</dc:creator>
  <cp:lastModifiedBy>Louanne Jones</cp:lastModifiedBy>
  <cp:revision>125</cp:revision>
  <dcterms:created xsi:type="dcterms:W3CDTF">2020-03-18T13:13:27Z</dcterms:created>
  <dcterms:modified xsi:type="dcterms:W3CDTF">2020-07-17T21:27:07Z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0x010100C2A6E23B2733D14599C5A4A1A268454A</vt:lpwstr>
  </property>
</Properties>
</file>