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2" r:id="rId3"/>
    <p:sldId id="260" r:id="rId4"/>
    <p:sldId id="273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3" r:id="rId13"/>
    <p:sldId id="28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tazar Lucero-Ramirez" initials="BL" lastIdx="2" clrIdx="0">
    <p:extLst>
      <p:ext uri="{19B8F6BF-5375-455C-9EA6-DF929625EA0E}">
        <p15:presenceInfo xmlns:p15="http://schemas.microsoft.com/office/powerpoint/2012/main" userId="S::Baltazar.Lucero-Ramirez@tceq.texas.gov::97b13ea8-193c-4635-b3a1-913a8ac5e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C8"/>
    <a:srgbClr val="799B3E"/>
    <a:srgbClr val="00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901" autoAdjust="0"/>
  </p:normalViewPr>
  <p:slideViewPr>
    <p:cSldViewPr snapToGrid="0">
      <p:cViewPr varScale="1">
        <p:scale>
          <a:sx n="75" d="100"/>
          <a:sy n="75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in slide – no attribution needed (https://pixabay.com/illustrations/electricity-power-power-bank-2314633/)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in slide – no attribution needed (https://pixabay.com/illustrations/conveyor-water-pipes-flange-water-5438409/)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7F7DC4-8FED-45B0-969C-C4A858F6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67" y="4613148"/>
            <a:ext cx="10845895" cy="93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5F65BD-C4B9-433D-9C40-605910DB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67" y="5634210"/>
            <a:ext cx="10845895" cy="7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BC0E80-0F99-4D7A-950F-5CBB0D4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6353" cy="4214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570587-DA46-4EE6-8229-C48A65A26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376"/>
            <a:ext cx="12192000" cy="265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BD8C9D-B235-4639-8E4D-3789CCBE7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5" y="296028"/>
            <a:ext cx="3490517" cy="3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62472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D0963-014F-42B9-869C-422842A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8E39-922D-4758-A3F1-0D4735E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875C8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8EECC-2D5E-4E12-9BC6-8CDF92842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96F26-9606-450F-953D-7EB55415C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47C500-5E1A-43C3-9B21-8AF7705E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875C8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F21CD-820D-469C-B352-C283E231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D30E9-13E9-4C2D-A007-5EE049812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409276-DC6E-4905-9F7D-8884FD510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531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894"/>
            <a:ext cx="9144000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A54BAB3-F385-4942-ADE4-BB7AB7BC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875C8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3337523-A91A-4E47-A355-4D71DC00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F282-72AD-4512-A0F8-2AD0451ED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76FA0-5536-49A6-AA9F-F00C6B189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889579"/>
            <a:ext cx="9426633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581796"/>
            <a:ext cx="9426633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B4C7368-154E-48A0-B4F1-407B4A891476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B75875-0AAD-4D65-A5D4-F9B1E7E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9DC0B-6581-46FB-BFA6-3C16D3C06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0A5FD0-1494-4E67-B85C-73EA45E15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50507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598620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/>
              <a:pPr/>
              <a:t>‹#›</a:t>
            </a:fld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C5A15-8DC3-4D31-8368-0CB25E5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/>
              <a:pPr/>
              <a:t>‹#›</a:t>
            </a:fld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C5A15-8DC3-4D31-8368-0CB25E5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0DCFB6-7788-416B-9946-CC917D72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2F6ED06-18CA-4425-AB97-BF34FD41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23265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875C8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44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95672A-67DA-464F-B765-8FECE42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E0BE398-4BC8-4738-B958-BF27BFE2240D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/>
              <a:pPr/>
              <a:t>‹#›</a:t>
            </a:fld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7E2D2-A5CB-4023-B977-D3AD05DAB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13A48D-AABB-4E72-9976-041FAC675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980599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875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4751"/>
            <a:ext cx="3932237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3ED671-3D3A-40D2-9186-CAC9845A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875C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E71A3AB-3665-403B-8E7F-84192DB2DF65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/>
              <a:pPr/>
              <a:t>‹#›</a:t>
            </a:fld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2023-EDC9-4EE5-B6DA-6B98F178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BC3F8C-CD9D-4409-A897-8924A291DF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72034F-F4B0-494F-9640-A37ED66F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2" y="4745849"/>
            <a:ext cx="10939396" cy="16594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UPDATES ON 30 TAC CHAPTER 217</a:t>
            </a:r>
            <a:br>
              <a:rPr lang="en-US" dirty="0"/>
            </a:br>
            <a:r>
              <a:rPr lang="en-US" dirty="0"/>
              <a:t>DESIGN CRITERIA FOR </a:t>
            </a:r>
            <a:br>
              <a:rPr lang="en-US" dirty="0"/>
            </a:br>
            <a:r>
              <a:rPr lang="en-US" dirty="0"/>
              <a:t>WASTEWATER SYSTEMS</a:t>
            </a:r>
          </a:p>
        </p:txBody>
      </p:sp>
    </p:spTree>
    <p:extLst>
      <p:ext uri="{BB962C8B-B14F-4D97-AF65-F5344CB8AC3E}">
        <p14:creationId xmlns:p14="http://schemas.microsoft.com/office/powerpoint/2010/main" val="229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689281"/>
            <a:ext cx="11666483" cy="1325563"/>
          </a:xfrm>
        </p:spPr>
        <p:txBody>
          <a:bodyPr/>
          <a:lstStyle/>
          <a:p>
            <a:pPr algn="ctr"/>
            <a:r>
              <a:rPr lang="en-US" sz="4000" dirty="0"/>
              <a:t>Advanced Nutrient Removal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931" y="2096374"/>
            <a:ext cx="9426633" cy="33294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Reason for Update:</a:t>
            </a:r>
          </a:p>
          <a:p>
            <a:pPr marL="801688" lvl="1" indent="-344488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/>
              <a:t>Permits now having additional limits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Total Nitrogen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en-US" dirty="0"/>
              <a:t>Total Phosphorus</a:t>
            </a:r>
          </a:p>
          <a:p>
            <a:pPr marL="801688" indent="-290513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sz="2200" dirty="0"/>
              <a:t>Strengthening the design requirements in Section 217.63 Advanced Nutrient Removal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862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729015"/>
            <a:ext cx="11666483" cy="1325563"/>
          </a:xfrm>
        </p:spPr>
        <p:txBody>
          <a:bodyPr/>
          <a:lstStyle/>
          <a:p>
            <a:pPr algn="ctr"/>
            <a:r>
              <a:rPr lang="en-US" sz="4000" dirty="0"/>
              <a:t>Natural Systems Probable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82" y="1758487"/>
            <a:ext cx="9426633" cy="3856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Align Section of 217.203 to agree with 30 TAC 309.13(d)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Impoundments overlying recharge zones of major or minor aquifers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require soil lines of 3 ft. thickness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require 10</a:t>
            </a:r>
            <a:r>
              <a:rPr lang="en-US" baseline="30000" dirty="0"/>
              <a:t>-7</a:t>
            </a:r>
            <a:r>
              <a:rPr lang="en-US" dirty="0"/>
              <a:t> permeability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minimum 40mm thickness for synthetic liner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Remove ambiguities / contradictions – Texas vs. Other States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Other updates as needed, will be determined during review</a:t>
            </a:r>
          </a:p>
        </p:txBody>
      </p:sp>
    </p:spTree>
    <p:extLst>
      <p:ext uri="{BB962C8B-B14F-4D97-AF65-F5344CB8AC3E}">
        <p14:creationId xmlns:p14="http://schemas.microsoft.com/office/powerpoint/2010/main" val="385331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7" y="770810"/>
            <a:ext cx="11666483" cy="1325563"/>
          </a:xfrm>
        </p:spPr>
        <p:txBody>
          <a:bodyPr/>
          <a:lstStyle/>
          <a:p>
            <a:pPr algn="ctr"/>
            <a:r>
              <a:rPr lang="en-US" sz="4000" dirty="0"/>
              <a:t>Updating Disinfection Requirements</a:t>
            </a:r>
          </a:p>
        </p:txBody>
      </p:sp>
      <p:sp>
        <p:nvSpPr>
          <p:cNvPr id="6" name="Content Placeholder 5" descr="Chlorine/UV Disinfection process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748030"/>
            <a:ext cx="9329737" cy="41384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Updating Subchapter K: Chlorine Disinfection Requirements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Gaseous Chlorine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Sodium Hypochlorite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Peracetic Acid (PAA)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Updating Subchapter L:  UV Disinfection Requirements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Update UV Rules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Look into redundancy requirements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Look into regrowth issues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 Look at Bioassay requirements</a:t>
            </a:r>
          </a:p>
        </p:txBody>
      </p:sp>
      <p:pic>
        <p:nvPicPr>
          <p:cNvPr id="3" name="Picture 2" descr="Chlorine/UV Disinfection Unit&#10;">
            <a:extLst>
              <a:ext uri="{FF2B5EF4-FFF2-40B4-BE49-F238E27FC236}">
                <a16:creationId xmlns:a16="http://schemas.microsoft.com/office/drawing/2014/main" id="{BC8A4E47-A6BA-4E7A-8F0D-6CE4CC9E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7" y="2420471"/>
            <a:ext cx="3040734" cy="39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741533"/>
            <a:ext cx="11666483" cy="1325563"/>
          </a:xfrm>
        </p:spPr>
        <p:txBody>
          <a:bodyPr/>
          <a:lstStyle/>
          <a:p>
            <a:pPr algn="ctr"/>
            <a:r>
              <a:rPr lang="en-US" sz="4000" dirty="0"/>
              <a:t>Subchapter 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82" y="1831964"/>
            <a:ext cx="9426633" cy="33294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Moving Chapter 222 Subchapter D into 30 TAC 217 Subchapter I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Adding treatment and disposal methods to this subchapter that are inline with both state and federal requirements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Addition of pressure dosing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Reviewing the existing design criteria for this subchapter to see if they need to be updated</a:t>
            </a:r>
          </a:p>
        </p:txBody>
      </p:sp>
    </p:spTree>
    <p:extLst>
      <p:ext uri="{BB962C8B-B14F-4D97-AF65-F5344CB8AC3E}">
        <p14:creationId xmlns:p14="http://schemas.microsoft.com/office/powerpoint/2010/main" val="290732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1" y="602171"/>
            <a:ext cx="11193517" cy="1325563"/>
          </a:xfrm>
        </p:spPr>
        <p:txBody>
          <a:bodyPr/>
          <a:lstStyle/>
          <a:p>
            <a:pPr algn="ctr"/>
            <a:r>
              <a:rPr lang="en-US" sz="4000" dirty="0"/>
              <a:t>History of Major Changes of the Wastewater Treatment Design Criteria in Texas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4DDDA-D615-4AF8-8A0C-5AD1705D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332" y="1927734"/>
            <a:ext cx="7797336" cy="3845995"/>
          </a:xfrm>
        </p:spPr>
        <p:txBody>
          <a:bodyPr/>
          <a:lstStyle/>
          <a:p>
            <a:r>
              <a:rPr lang="en-US" sz="2400" dirty="0"/>
              <a:t>First consolidated design criteria adopted by Texas State Department of Health on 9/18/1950.</a:t>
            </a:r>
          </a:p>
          <a:p>
            <a:pPr marL="287338" indent="52388">
              <a:spcAft>
                <a:spcPts val="900"/>
              </a:spcAft>
              <a:buNone/>
            </a:pPr>
            <a:r>
              <a:rPr lang="en-US" sz="2200" dirty="0"/>
              <a:t>This document was revised on:</a:t>
            </a:r>
          </a:p>
          <a:p>
            <a:pPr marL="574675" indent="0">
              <a:spcAft>
                <a:spcPts val="900"/>
              </a:spcAft>
              <a:buNone/>
            </a:pPr>
            <a:r>
              <a:rPr lang="en-US" sz="2200" dirty="0"/>
              <a:t>	9/11/1961		9/18/1968</a:t>
            </a:r>
          </a:p>
          <a:p>
            <a:pPr marL="574675" indent="0">
              <a:spcAft>
                <a:spcPts val="900"/>
              </a:spcAft>
              <a:buNone/>
            </a:pPr>
            <a:r>
              <a:rPr lang="en-US" sz="2200" dirty="0"/>
              <a:t>	9/13/1970		9/01/1974</a:t>
            </a:r>
          </a:p>
          <a:p>
            <a:pPr marL="574675" indent="0">
              <a:spcAft>
                <a:spcPts val="900"/>
              </a:spcAft>
              <a:buNone/>
            </a:pPr>
            <a:r>
              <a:rPr lang="en-US" sz="2200" dirty="0"/>
              <a:t>	6/01/1981		4/20/1990</a:t>
            </a:r>
          </a:p>
          <a:p>
            <a:pPr marL="574675" indent="0">
              <a:spcAft>
                <a:spcPts val="600"/>
              </a:spcAft>
              <a:buNone/>
            </a:pPr>
            <a:r>
              <a:rPr lang="en-US" sz="2200" dirty="0"/>
              <a:t>	8/28/2008		12/04/2015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05D58-E1F4-44AF-A4E7-2ADCC792B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652" y="2065283"/>
            <a:ext cx="2361500" cy="38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79" y="617318"/>
            <a:ext cx="9426633" cy="891924"/>
          </a:xfrm>
        </p:spPr>
        <p:txBody>
          <a:bodyPr/>
          <a:lstStyle/>
          <a:p>
            <a:pPr algn="ctr"/>
            <a:r>
              <a:rPr lang="en-US" sz="4000" dirty="0"/>
              <a:t>Chapter 217 Update Timeline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639" y="1540686"/>
            <a:ext cx="5009412" cy="4150079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Kick-off Meeting	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Due-date for comments/proposed changes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Draft Memo with proposed changes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Start revisions and meet with stakeholders on sections of the Design Criteria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Draft rules to the commission for permission to publish in the Texas Register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Public Hearing on draft rules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Adoption of updated rules	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BCAD58D-F1CE-465C-A53F-F82959F34E71}"/>
              </a:ext>
            </a:extLst>
          </p:cNvPr>
          <p:cNvSpPr txBox="1">
            <a:spLocks/>
          </p:cNvSpPr>
          <p:nvPr/>
        </p:nvSpPr>
        <p:spPr>
          <a:xfrm>
            <a:off x="7500054" y="1520610"/>
            <a:ext cx="3309258" cy="4150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sz="2000" dirty="0"/>
              <a:t>November 2020</a:t>
            </a:r>
          </a:p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sz="2000" dirty="0"/>
              <a:t>November 15, 2020</a:t>
            </a:r>
          </a:p>
          <a:p>
            <a:pPr marL="0" indent="0">
              <a:spcAft>
                <a:spcPts val="2200"/>
              </a:spcAft>
              <a:buFont typeface="Arial" panose="020B0604020202020204" pitchFamily="34" charset="0"/>
              <a:buNone/>
            </a:pPr>
            <a:r>
              <a:rPr lang="en-US" sz="2000" dirty="0"/>
              <a:t>February 2021</a:t>
            </a:r>
          </a:p>
          <a:p>
            <a:pPr marL="0" indent="0">
              <a:spcAft>
                <a:spcPts val="3300"/>
              </a:spcAft>
              <a:buFont typeface="Arial" panose="020B0604020202020204" pitchFamily="34" charset="0"/>
              <a:buNone/>
            </a:pPr>
            <a:r>
              <a:rPr lang="en-US" sz="2000" dirty="0"/>
              <a:t>November 2021- April 2022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/>
              <a:t>August 2022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September 2022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393962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958" y="645740"/>
            <a:ext cx="10048083" cy="891924"/>
          </a:xfrm>
        </p:spPr>
        <p:txBody>
          <a:bodyPr/>
          <a:lstStyle/>
          <a:p>
            <a:pPr algn="ctr"/>
            <a:r>
              <a:rPr lang="en-US" sz="4000" dirty="0"/>
              <a:t>Chapter 217 Update - Probable Changes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434" y="1537664"/>
            <a:ext cx="6617130" cy="4574848"/>
          </a:xfrm>
        </p:spPr>
        <p:txBody>
          <a:bodyPr/>
          <a:lstStyle/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Emergency Power for Critical Components	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Collection System Updates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Primary Clarifiers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Aeration Basins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Sequencing Batch Reactor (SBR)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Membrane Bio Reactor (MBR)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Nutrient Removal Systems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Natural System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Disinfection Requirements</a:t>
            </a:r>
          </a:p>
          <a:p>
            <a:pPr marL="0" indent="0" algn="ctr">
              <a:spcAft>
                <a:spcPts val="400"/>
              </a:spcAft>
              <a:buNone/>
            </a:pPr>
            <a:r>
              <a:rPr lang="en-US" sz="2200" dirty="0"/>
              <a:t>New Subchapter I	</a:t>
            </a:r>
          </a:p>
        </p:txBody>
      </p:sp>
    </p:spTree>
    <p:extLst>
      <p:ext uri="{BB962C8B-B14F-4D97-AF65-F5344CB8AC3E}">
        <p14:creationId xmlns:p14="http://schemas.microsoft.com/office/powerpoint/2010/main" val="407875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83" y="637823"/>
            <a:ext cx="9426633" cy="1325563"/>
          </a:xfrm>
        </p:spPr>
        <p:txBody>
          <a:bodyPr/>
          <a:lstStyle/>
          <a:p>
            <a:pPr algn="ctr"/>
            <a:r>
              <a:rPr lang="en-US" sz="4000" dirty="0"/>
              <a:t>Emergency Power </a:t>
            </a:r>
            <a:br>
              <a:rPr lang="en-US" sz="4000" dirty="0"/>
            </a:br>
            <a:r>
              <a:rPr lang="en-US" sz="4000" dirty="0"/>
              <a:t>for Critical Components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21" y="2048637"/>
            <a:ext cx="10306756" cy="38754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Wastewater response to Senate Bill 3 (SB-3 Emergency Preparedness)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Strengthening rules for Back-up power for Critical Treatment Units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Critical Treatment Units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Dependent of treatment system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Aeration (partial or full)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Disinfection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Pumping – no unauthorized discharges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Keep flow moving – avoid septic conditions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 descr="Electricity, Power, Power Bank, Power Generator">
            <a:extLst>
              <a:ext uri="{FF2B5EF4-FFF2-40B4-BE49-F238E27FC236}">
                <a16:creationId xmlns:a16="http://schemas.microsoft.com/office/drawing/2014/main" id="{6529FE1A-2F19-49B6-8F28-C8D39020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91" y="309649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7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83" y="637030"/>
            <a:ext cx="9426633" cy="1325563"/>
          </a:xfrm>
        </p:spPr>
        <p:txBody>
          <a:bodyPr/>
          <a:lstStyle/>
          <a:p>
            <a:pPr algn="ctr"/>
            <a:r>
              <a:rPr lang="en-US" sz="4000" dirty="0"/>
              <a:t>Collection System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450" y="1557071"/>
            <a:ext cx="6502528" cy="4008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Piping Updates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New piping technologies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Review of force mains pressure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Lift Station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Active volume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Emergency storage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Editorial corrections throughout collection system Subchapter</a:t>
            </a:r>
          </a:p>
          <a:p>
            <a:r>
              <a:rPr lang="en-US" sz="2400" dirty="0"/>
              <a:t>Engineers must justify designs for nonstandard subdivisions </a:t>
            </a:r>
          </a:p>
        </p:txBody>
      </p:sp>
      <p:pic>
        <p:nvPicPr>
          <p:cNvPr id="2050" name="Picture 2" descr="Conveyor, Water Pipes, Flange, Water, Plumbing">
            <a:extLst>
              <a:ext uri="{FF2B5EF4-FFF2-40B4-BE49-F238E27FC236}">
                <a16:creationId xmlns:a16="http://schemas.microsoft.com/office/drawing/2014/main" id="{14CEE00A-3007-4FB8-ABA2-F4D088AD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51" y="2098493"/>
            <a:ext cx="4375853" cy="301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83" y="654448"/>
            <a:ext cx="9426633" cy="1325563"/>
          </a:xfrm>
        </p:spPr>
        <p:txBody>
          <a:bodyPr/>
          <a:lstStyle/>
          <a:p>
            <a:pPr algn="ctr"/>
            <a:r>
              <a:rPr lang="en-US" sz="4000" dirty="0"/>
              <a:t>Primary Clarifiers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486" y="1764259"/>
            <a:ext cx="5053623" cy="33294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Weir loading rates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200" dirty="0"/>
              <a:t>Dependent on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Use of primary clarifier              (treatment, or equalization)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</a:p>
          <a:p>
            <a:pPr lvl="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Size of clarifier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Treatment following clarifiers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Peak flow usage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Concern with flooding the weirs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 possibly require double weir</a:t>
            </a:r>
          </a:p>
        </p:txBody>
      </p:sp>
      <p:pic>
        <p:nvPicPr>
          <p:cNvPr id="3" name="Picture 2" descr="waste water treatment plant retention pond">
            <a:extLst>
              <a:ext uri="{FF2B5EF4-FFF2-40B4-BE49-F238E27FC236}">
                <a16:creationId xmlns:a16="http://schemas.microsoft.com/office/drawing/2014/main" id="{E7E4227E-83BB-404D-90EB-2566B131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764258"/>
            <a:ext cx="5180785" cy="37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683" y="689283"/>
            <a:ext cx="9426633" cy="1018243"/>
          </a:xfrm>
        </p:spPr>
        <p:txBody>
          <a:bodyPr/>
          <a:lstStyle/>
          <a:p>
            <a:pPr algn="ctr"/>
            <a:r>
              <a:rPr lang="en-US" sz="4000" dirty="0"/>
              <a:t>Aeration Basins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83" y="1764259"/>
            <a:ext cx="9426633" cy="33294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Aeration Basins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Updating loading criteria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Verbiage corrections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Possible aeration piping updates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Reviewing diffuser correction factors and depths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Ensure that our Equations are accurate for currently loading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Higher influent nitrogen (N)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Higher influent phosphorus (P)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A picture containing sky, outdoor, ground, and retention pond&#10;&#10;">
            <a:extLst>
              <a:ext uri="{FF2B5EF4-FFF2-40B4-BE49-F238E27FC236}">
                <a16:creationId xmlns:a16="http://schemas.microsoft.com/office/drawing/2014/main" id="{1621D2F5-3523-4B70-9AA3-76FA7AA3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11" y="1532965"/>
            <a:ext cx="3391318" cy="2420470"/>
          </a:xfrm>
          <a:prstGeom prst="rect">
            <a:avLst/>
          </a:prstGeom>
        </p:spPr>
      </p:pic>
      <p:pic>
        <p:nvPicPr>
          <p:cNvPr id="7" name="Picture 6" descr="Wastewater treatment inspection testing samples">
            <a:extLst>
              <a:ext uri="{FF2B5EF4-FFF2-40B4-BE49-F238E27FC236}">
                <a16:creationId xmlns:a16="http://schemas.microsoft.com/office/drawing/2014/main" id="{E6553162-62D8-4965-A423-A904FCEFC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70" y="4572000"/>
            <a:ext cx="2946547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BEBE-4727-4D64-93B0-8E7494B9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7" y="637031"/>
            <a:ext cx="11666483" cy="1325563"/>
          </a:xfrm>
        </p:spPr>
        <p:txBody>
          <a:bodyPr/>
          <a:lstStyle/>
          <a:p>
            <a:pPr algn="ctr"/>
            <a:r>
              <a:rPr lang="en-US" sz="4000" dirty="0"/>
              <a:t>Sequencing Batch Reactors (SBRs) </a:t>
            </a:r>
            <a:br>
              <a:rPr lang="en-US" sz="4000" dirty="0"/>
            </a:br>
            <a:r>
              <a:rPr lang="en-US" sz="4000" dirty="0"/>
              <a:t>and Membrane Bioreactor (MBR)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48EF-9C80-4226-9758-D457EB59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692" y="1908806"/>
            <a:ext cx="9426633" cy="33294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Sequencing Batch Reactors (SBRs)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Peak flow usage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Decanter design - Average design flow (ADF)  vs Peak design flow (PDF)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Basin sizing (ADF vs PDF)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Membrane Bioreactor (MBR)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Membrane types and technologies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Peak flow usage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Flux rates at ADF and PDF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Design standards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Phases of SBR cycle | Download Scientific Diagram">
            <a:extLst>
              <a:ext uri="{FF2B5EF4-FFF2-40B4-BE49-F238E27FC236}">
                <a16:creationId xmlns:a16="http://schemas.microsoft.com/office/drawing/2014/main" id="{DDB6A17E-49E0-4548-AD7B-711FB031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3" y="3389433"/>
            <a:ext cx="4714815" cy="301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557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3032F23-8A8A-414A-BB12-6F55226F491C}" vid="{31A4273F-DE06-43CA-AAE0-B29F183E0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green-light</Template>
  <TotalTime>4705</TotalTime>
  <Words>655</Words>
  <Application>Microsoft Office PowerPoint</Application>
  <PresentationFormat>Widescreen</PresentationFormat>
  <Paragraphs>123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Custom Design</vt:lpstr>
      <vt:lpstr>UPDATES ON 30 TAC CHAPTER 217 DESIGN CRITERIA FOR  WASTEWATER SYSTEMS</vt:lpstr>
      <vt:lpstr>History of Major Changes of the Wastewater Treatment Design Criteria in Texas</vt:lpstr>
      <vt:lpstr>Chapter 217 Update Timeline</vt:lpstr>
      <vt:lpstr>Chapter 217 Update - Probable Changes </vt:lpstr>
      <vt:lpstr>Emergency Power  for Critical Components</vt:lpstr>
      <vt:lpstr>Collection System Updates</vt:lpstr>
      <vt:lpstr>Primary Clarifiers</vt:lpstr>
      <vt:lpstr>Aeration Basins</vt:lpstr>
      <vt:lpstr>Sequencing Batch Reactors (SBRs)  and Membrane Bioreactor (MBR)</vt:lpstr>
      <vt:lpstr>Advanced Nutrient Removal</vt:lpstr>
      <vt:lpstr>Natural Systems Probable Changes</vt:lpstr>
      <vt:lpstr>Updating Disinfection Requirements</vt:lpstr>
      <vt:lpstr>Subchapter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217 Update</dc:title>
  <dc:creator>Mark Palmie</dc:creator>
  <cp:lastModifiedBy>Donan Akplogan</cp:lastModifiedBy>
  <cp:revision>91</cp:revision>
  <cp:lastPrinted>2021-10-18T18:05:21Z</cp:lastPrinted>
  <dcterms:created xsi:type="dcterms:W3CDTF">2021-10-06T13:00:00Z</dcterms:created>
  <dcterms:modified xsi:type="dcterms:W3CDTF">2022-04-11T15:44:20Z</dcterms:modified>
</cp:coreProperties>
</file>